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2" r:id="rId6"/>
    <p:sldId id="263" r:id="rId7"/>
    <p:sldId id="261" r:id="rId8"/>
    <p:sldId id="260" r:id="rId9"/>
    <p:sldId id="265" r:id="rId10"/>
    <p:sldId id="266" r:id="rId11"/>
    <p:sldId id="267" r:id="rId12"/>
    <p:sldId id="268" r:id="rId13"/>
    <p:sldId id="269" r:id="rId14"/>
    <p:sldId id="270" r:id="rId15"/>
    <p:sldId id="271" r:id="rId16"/>
    <p:sldId id="272" r:id="rId17"/>
    <p:sldId id="273" r:id="rId18"/>
    <p:sldId id="274" r:id="rId19"/>
    <p:sldId id="277" r:id="rId20"/>
    <p:sldId id="275" r:id="rId21"/>
    <p:sldId id="278" r:id="rId22"/>
    <p:sldId id="279" r:id="rId23"/>
    <p:sldId id="280" r:id="rId24"/>
    <p:sldId id="281" r:id="rId25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83" d="100"/>
          <a:sy n="83" d="100"/>
        </p:scale>
        <p:origin x="-1098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3E666D1-76D5-4A51-B4FD-39A0712BBBFF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9C03ACB-34C3-4AD9-AC6E-73E8D184D72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6E8BFD2-B69D-4F7F-BB7C-A8719A34B5BD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2D2CB66-6F40-419B-BD1D-60F814CD2C4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6BA1F8-6EE0-4BF4-8A66-308A1CEE16B5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D4342E1-007D-427A-9A10-BAFDD379CBD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BC1F71A-F119-4843-8654-0E73AF2B41D7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86AEFC0-7665-4D6C-8706-F165E02C2DE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E52796-EF85-406F-B9A9-4D9157ED8544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E096C90-0DBB-4541-82D1-91AC8523456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D32BA23-FA90-415E-AEBE-9F26E4C44EFE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FC9AB9F-98DE-457C-BA97-B342425C0CB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D50C87E-5161-43E0-BED0-0863A1D6B19B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03C32D-436E-41B2-85D5-407296F2411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A1A0025-F082-43A9-9767-8EBB74E19F79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078D06D-3B28-4FE6-A17B-C93C4E5C8DF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7D03997-D162-4E56-90AE-4F9AB276E822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C8341AD-55D8-4A29-A413-31D903BDB2E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B9603FE-0131-4852-A5FF-C3A9A6C2A872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C10B7FE-E833-41C7-8B60-38EA523ED0C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add title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7CE4EA3-2580-4509-A50A-F74536273229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C5B8A92-8E0F-42B7-BF26-58654B65F50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Содержимое 1"/>
          <p:cNvSpPr>
            <a:spLocks noGrp="1"/>
          </p:cNvSpPr>
          <p:nvPr>
            <p:ph/>
          </p:nvPr>
        </p:nvSpPr>
        <p:spPr>
          <a:xfrm>
            <a:off x="457200" y="274638"/>
            <a:ext cx="8229600" cy="5851525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128CFAB-B3CB-4B25-8565-347523847585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8DFCDA8-1F2D-4D36-984D-1BE59883B22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fld id="{8062B038-428B-48BE-B036-50933FFB52EE}" type="datetimeFigureOut">
              <a:rPr lang="en-US"/>
              <a:pPr>
                <a:defRPr/>
              </a:pPr>
              <a:t>6/20/2017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fld id="{CF7E45A1-30D9-4A2B-99A1-0923F21FA2C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0" r:id="rId1"/>
    <p:sldLayoutId id="2147483659" r:id="rId2"/>
    <p:sldLayoutId id="2147483658" r:id="rId3"/>
    <p:sldLayoutId id="2147483657" r:id="rId4"/>
    <p:sldLayoutId id="2147483656" r:id="rId5"/>
    <p:sldLayoutId id="2147483655" r:id="rId6"/>
    <p:sldLayoutId id="2147483654" r:id="rId7"/>
    <p:sldLayoutId id="2147483653" r:id="rId8"/>
    <p:sldLayoutId id="2147483652" r:id="rId9"/>
    <p:sldLayoutId id="2147483651" r:id="rId10"/>
    <p:sldLayoutId id="2147483650" r:id="rId11"/>
    <p:sldLayoutId id="2147483649" r:id="rId12"/>
  </p:sldLayoutIdLst>
  <p:transition>
    <p:wheel spokes="8"/>
  </p:transition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latinLnBrk="0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latinLnBrk="0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latinLnBrk="0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latinLnBrk="0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jpe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7" name="Подзаголовок 2"/>
          <p:cNvSpPr>
            <a:spLocks noGrp="1"/>
          </p:cNvSpPr>
          <p:nvPr>
            <p:ph type="subTitle" idx="1"/>
          </p:nvPr>
        </p:nvSpPr>
        <p:spPr>
          <a:xfrm>
            <a:off x="457200" y="1143000"/>
            <a:ext cx="8077200" cy="5257800"/>
          </a:xfrm>
        </p:spPr>
        <p:txBody>
          <a:bodyPr/>
          <a:lstStyle/>
          <a:p>
            <a:pPr eaLnBrk="1" hangingPunct="1"/>
            <a:r>
              <a:rPr lang="ru-RU" sz="4800" smtClean="0">
                <a:solidFill>
                  <a:schemeClr val="hlink"/>
                </a:solidFill>
                <a:latin typeface="Times New Roman" pitchFamily="18" charset="0"/>
              </a:rPr>
              <a:t>Адаптация детей с ОВЗ в общеобразовательной школе: помощь и поддержка.</a:t>
            </a:r>
          </a:p>
        </p:txBody>
      </p:sp>
      <p:pic>
        <p:nvPicPr>
          <p:cNvPr id="14338" name="Picture 4" descr="kak-stroyatsya-klassy-v-shkolah-dlya-slaboslyshaschih-detey-11560-large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76400" y="3429000"/>
            <a:ext cx="5562600" cy="3219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1" name="Rectangle 3"/>
          <p:cNvSpPr>
            <a:spLocks noGrp="1"/>
          </p:cNvSpPr>
          <p:nvPr>
            <p:ph type="body" idx="1"/>
          </p:nvPr>
        </p:nvSpPr>
        <p:spPr>
          <a:xfrm>
            <a:off x="381000" y="1219200"/>
            <a:ext cx="8229600" cy="5410200"/>
          </a:xfrm>
        </p:spPr>
        <p:txBody>
          <a:bodyPr/>
          <a:lstStyle/>
          <a:p>
            <a:pPr algn="ctr">
              <a:lnSpc>
                <a:spcPct val="80000"/>
              </a:lnSpc>
              <a:buFont typeface="Arial" charset="0"/>
              <a:buNone/>
            </a:pPr>
            <a:endParaRPr lang="ru-RU" sz="2000" b="1" i="1" smtClean="0">
              <a:latin typeface="Arial" charset="0"/>
            </a:endParaRPr>
          </a:p>
          <a:p>
            <a:pPr algn="ctr">
              <a:lnSpc>
                <a:spcPct val="80000"/>
              </a:lnSpc>
              <a:buFont typeface="Arial" charset="0"/>
              <a:buNone/>
            </a:pPr>
            <a:endParaRPr lang="ru-RU" sz="2000" b="1" i="1" smtClean="0">
              <a:latin typeface="Arial" charset="0"/>
            </a:endParaRPr>
          </a:p>
          <a:p>
            <a:pPr algn="ctr">
              <a:lnSpc>
                <a:spcPct val="80000"/>
              </a:lnSpc>
              <a:buFont typeface="Arial" charset="0"/>
              <a:buNone/>
            </a:pPr>
            <a:endParaRPr lang="ru-RU" sz="2000" b="1" i="1" smtClean="0">
              <a:latin typeface="Arial" charset="0"/>
            </a:endParaRPr>
          </a:p>
          <a:p>
            <a:pPr algn="ctr">
              <a:lnSpc>
                <a:spcPct val="80000"/>
              </a:lnSpc>
              <a:buFont typeface="Arial" charset="0"/>
              <a:buNone/>
            </a:pPr>
            <a:endParaRPr lang="ru-RU" sz="2000" b="1" i="1" smtClean="0">
              <a:latin typeface="Arial" charset="0"/>
            </a:endParaRPr>
          </a:p>
          <a:p>
            <a:pPr algn="ctr">
              <a:lnSpc>
                <a:spcPct val="80000"/>
              </a:lnSpc>
              <a:buFont typeface="Arial" charset="0"/>
              <a:buNone/>
            </a:pPr>
            <a:endParaRPr lang="ru-RU" sz="2000" b="1" i="1" smtClean="0">
              <a:latin typeface="Arial" charset="0"/>
            </a:endParaRPr>
          </a:p>
          <a:p>
            <a:pPr algn="ctr">
              <a:lnSpc>
                <a:spcPct val="80000"/>
              </a:lnSpc>
              <a:buFont typeface="Arial" charset="0"/>
              <a:buNone/>
            </a:pPr>
            <a:endParaRPr lang="ru-RU" sz="2000" b="1" i="1" smtClean="0">
              <a:latin typeface="Arial" charset="0"/>
            </a:endParaRPr>
          </a:p>
          <a:p>
            <a:pPr algn="ctr">
              <a:lnSpc>
                <a:spcPct val="80000"/>
              </a:lnSpc>
              <a:buFont typeface="Arial" charset="0"/>
              <a:buNone/>
            </a:pPr>
            <a:endParaRPr lang="ru-RU" sz="2000" b="1" i="1" smtClean="0">
              <a:latin typeface="Arial" charset="0"/>
            </a:endParaRPr>
          </a:p>
          <a:p>
            <a:pPr algn="ctr">
              <a:lnSpc>
                <a:spcPct val="80000"/>
              </a:lnSpc>
              <a:buFont typeface="Arial" charset="0"/>
              <a:buNone/>
            </a:pPr>
            <a:endParaRPr lang="ru-RU" sz="2000" b="1" i="1" smtClean="0">
              <a:latin typeface="Arial" charset="0"/>
            </a:endParaRPr>
          </a:p>
          <a:p>
            <a:pPr algn="ctr">
              <a:lnSpc>
                <a:spcPct val="80000"/>
              </a:lnSpc>
              <a:buFont typeface="Arial" charset="0"/>
              <a:buNone/>
            </a:pPr>
            <a:r>
              <a:rPr lang="ru-RU" sz="2400" b="1" i="1" smtClean="0"/>
              <a:t>Мир «особого» ребенка интересен и пуглив.</a:t>
            </a:r>
          </a:p>
          <a:p>
            <a:pPr algn="ctr">
              <a:lnSpc>
                <a:spcPct val="80000"/>
              </a:lnSpc>
              <a:buFont typeface="Arial" charset="0"/>
              <a:buNone/>
            </a:pPr>
            <a:r>
              <a:rPr lang="ru-RU" sz="2400" b="1" i="1" smtClean="0"/>
              <a:t>Мир «особого» ребенка безобразен и красив.</a:t>
            </a:r>
          </a:p>
          <a:p>
            <a:pPr algn="ctr">
              <a:lnSpc>
                <a:spcPct val="80000"/>
              </a:lnSpc>
              <a:buFont typeface="Arial" charset="0"/>
              <a:buNone/>
            </a:pPr>
            <a:r>
              <a:rPr lang="ru-RU" sz="2400" b="1" i="1" smtClean="0"/>
              <a:t>Неуклюж, порою странен, добродушен и открыт</a:t>
            </a:r>
          </a:p>
          <a:p>
            <a:pPr algn="ctr">
              <a:lnSpc>
                <a:spcPct val="80000"/>
              </a:lnSpc>
              <a:buFont typeface="Arial" charset="0"/>
              <a:buNone/>
            </a:pPr>
            <a:r>
              <a:rPr lang="ru-RU" sz="2400" b="1" i="1" smtClean="0"/>
              <a:t>Мир «особого» ребенка. Иногда он нас страшит.</a:t>
            </a:r>
          </a:p>
          <a:p>
            <a:pPr algn="ctr">
              <a:lnSpc>
                <a:spcPct val="80000"/>
              </a:lnSpc>
              <a:buFont typeface="Arial" charset="0"/>
              <a:buNone/>
            </a:pPr>
            <a:r>
              <a:rPr lang="ru-RU" sz="2400" b="1" i="1" smtClean="0"/>
              <a:t>Почему он агрессивен? Почему он так закрыт?</a:t>
            </a:r>
          </a:p>
          <a:p>
            <a:pPr algn="ctr">
              <a:lnSpc>
                <a:spcPct val="80000"/>
              </a:lnSpc>
              <a:buFont typeface="Arial" charset="0"/>
              <a:buNone/>
            </a:pPr>
            <a:r>
              <a:rPr lang="ru-RU" sz="2400" b="1" i="1" smtClean="0"/>
              <a:t>Почему он так испуган? Почему не говорит?</a:t>
            </a:r>
          </a:p>
          <a:p>
            <a:pPr algn="ctr">
              <a:lnSpc>
                <a:spcPct val="80000"/>
              </a:lnSpc>
              <a:buFont typeface="Arial" charset="0"/>
              <a:buNone/>
            </a:pPr>
            <a:r>
              <a:rPr lang="ru-RU" sz="2400" b="1" i="1" smtClean="0"/>
              <a:t>Мир «особого» ребенка – он закрыт от глаз чужих.</a:t>
            </a:r>
          </a:p>
          <a:p>
            <a:pPr algn="ctr">
              <a:lnSpc>
                <a:spcPct val="80000"/>
              </a:lnSpc>
              <a:buFont typeface="Arial" charset="0"/>
              <a:buNone/>
            </a:pPr>
            <a:r>
              <a:rPr lang="ru-RU" sz="2400" b="1" i="1" smtClean="0"/>
              <a:t>Мир «особого» ребенка допускает лишь своих!</a:t>
            </a:r>
          </a:p>
        </p:txBody>
      </p:sp>
      <p:pic>
        <p:nvPicPr>
          <p:cNvPr id="15362" name="Picture 3" descr="original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7200" y="838200"/>
            <a:ext cx="2514600" cy="2743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5363" name="Picture 4" descr="_invalid_146530587118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048000" y="1371600"/>
            <a:ext cx="2743200" cy="2209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5364" name="Picture 5" descr="4_b90fb47a3504681911d000c67f6fb79c_147075410716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867400" y="1066800"/>
            <a:ext cx="2743200" cy="2044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5" name="Rectangle 2"/>
          <p:cNvSpPr>
            <a:spLocks noGrp="1"/>
          </p:cNvSpPr>
          <p:nvPr>
            <p:ph type="title"/>
          </p:nvPr>
        </p:nvSpPr>
        <p:spPr>
          <a:xfrm>
            <a:off x="457200" y="1066800"/>
            <a:ext cx="8229600" cy="1143000"/>
          </a:xfrm>
        </p:spPr>
        <p:txBody>
          <a:bodyPr/>
          <a:lstStyle/>
          <a:p>
            <a:r>
              <a:rPr lang="ru-RU" sz="2000" b="1" smtClean="0">
                <a:solidFill>
                  <a:schemeClr val="hlink"/>
                </a:solidFill>
              </a:rPr>
              <a:t>Национальная образовательная инициатива "Наша новая школа"</a:t>
            </a:r>
            <a:br>
              <a:rPr lang="ru-RU" sz="2000" b="1" smtClean="0">
                <a:solidFill>
                  <a:schemeClr val="hlink"/>
                </a:solidFill>
              </a:rPr>
            </a:br>
            <a:r>
              <a:rPr lang="ru-RU" sz="2000" smtClean="0">
                <a:solidFill>
                  <a:schemeClr val="hlink"/>
                </a:solidFill>
              </a:rPr>
              <a:t>УТВЕРЖДАЮ Президент Российской Федерации Д.Медведев 04 февраля 2010 г. Пр-271</a:t>
            </a:r>
          </a:p>
        </p:txBody>
      </p:sp>
      <p:sp>
        <p:nvSpPr>
          <p:cNvPr id="16386" name="Rectangle 3"/>
          <p:cNvSpPr>
            <a:spLocks noGrp="1"/>
          </p:cNvSpPr>
          <p:nvPr>
            <p:ph type="body" idx="1"/>
          </p:nvPr>
        </p:nvSpPr>
        <p:spPr>
          <a:xfrm>
            <a:off x="457200" y="1981200"/>
            <a:ext cx="8229600" cy="4602163"/>
          </a:xfrm>
        </p:spPr>
        <p:txBody>
          <a:bodyPr/>
          <a:lstStyle/>
          <a:p>
            <a:pPr algn="ctr">
              <a:buFont typeface="Arial" charset="0"/>
              <a:buNone/>
            </a:pPr>
            <a:r>
              <a:rPr lang="ru-RU" sz="2000" b="1" u="sng" smtClean="0"/>
              <a:t>«Новая школа - это школа для всех».</a:t>
            </a:r>
          </a:p>
          <a:p>
            <a:pPr algn="ctr">
              <a:buFont typeface="Arial" charset="0"/>
              <a:buNone/>
            </a:pPr>
            <a:r>
              <a:rPr lang="ru-RU" sz="2000" smtClean="0"/>
              <a:t>В любой школе будет обеспечиваться успешная социализация детей с ограниченными возможностями здоровья, детей-инвалидов, детей, оставшихся без попечения родителей, находящихся в трудной жизненной ситуации. Будут учитываться возрастные особенности школьников, по-разному организовано обучение на начальной, основной и старшей ступени.</a:t>
            </a:r>
            <a:r>
              <a:rPr lang="ru-RU" sz="2400" smtClean="0"/>
              <a:t> </a:t>
            </a:r>
          </a:p>
        </p:txBody>
      </p:sp>
      <p:pic>
        <p:nvPicPr>
          <p:cNvPr id="16387" name="Picture 4" descr="инклюзия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514600" y="4267200"/>
            <a:ext cx="4114800" cy="2362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09" name="Rectangle 3"/>
          <p:cNvSpPr>
            <a:spLocks noGrp="1"/>
          </p:cNvSpPr>
          <p:nvPr>
            <p:ph type="body" idx="1"/>
          </p:nvPr>
        </p:nvSpPr>
        <p:spPr>
          <a:xfrm>
            <a:off x="381000" y="1371600"/>
            <a:ext cx="8229600" cy="5715000"/>
          </a:xfrm>
        </p:spPr>
        <p:txBody>
          <a:bodyPr/>
          <a:lstStyle/>
          <a:p>
            <a:pPr algn="ctr">
              <a:buFont typeface="Arial" charset="0"/>
              <a:buNone/>
            </a:pPr>
            <a:r>
              <a:rPr lang="ru-RU" sz="4000" smtClean="0">
                <a:solidFill>
                  <a:schemeClr val="hlink"/>
                </a:solidFill>
              </a:rPr>
              <a:t>Инклюзия  означает раскрытие каждого ученика с помощью образовательной программы, которая достаточно сложна, но соответствует его способностям.</a:t>
            </a:r>
          </a:p>
        </p:txBody>
      </p:sp>
      <p:pic>
        <p:nvPicPr>
          <p:cNvPr id="17410" name="Picture 4" descr="795216_html_m72b9a6c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33400" y="4419600"/>
            <a:ext cx="3276600" cy="2209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7411" name="Picture 5" descr="55740544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953000" y="4419600"/>
            <a:ext cx="3729038" cy="2219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3" name="Rectangle 3"/>
          <p:cNvSpPr>
            <a:spLocks noGrp="1"/>
          </p:cNvSpPr>
          <p:nvPr>
            <p:ph type="body" idx="1"/>
          </p:nvPr>
        </p:nvSpPr>
        <p:spPr>
          <a:xfrm>
            <a:off x="457200" y="1371600"/>
            <a:ext cx="8229600" cy="5257800"/>
          </a:xfrm>
        </p:spPr>
        <p:txBody>
          <a:bodyPr/>
          <a:lstStyle/>
          <a:p>
            <a:pPr algn="ctr">
              <a:buFont typeface="Arial" charset="0"/>
              <a:buNone/>
            </a:pPr>
            <a:r>
              <a:rPr lang="ru-RU" sz="4400" b="1" i="1" u="sng" smtClean="0">
                <a:solidFill>
                  <a:schemeClr val="hlink"/>
                </a:solidFill>
              </a:rPr>
              <a:t>Дети с ограниченными возможностями здоровья</a:t>
            </a:r>
            <a:r>
              <a:rPr lang="ru-RU" sz="4400" smtClean="0"/>
              <a:t> – это дети, состояние здоровья которых препятствует освоению образовательных программ вне специальных условий обучения и воспитания.</a:t>
            </a:r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1" name="Rectangle 3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buFont typeface="Arial" charset="0"/>
              <a:buNone/>
            </a:pPr>
            <a:r>
              <a:rPr lang="ru-RU" sz="4800" b="1" i="1" u="sng" smtClean="0">
                <a:solidFill>
                  <a:schemeClr val="hlink"/>
                </a:solidFill>
              </a:rPr>
              <a:t>Адаптация</a:t>
            </a:r>
            <a:r>
              <a:rPr lang="ru-RU" sz="4800" smtClean="0"/>
              <a:t> – это процесс приспособления к различным состояниям внешней среды, в ходе которого приобретаются новые качества и свойства.</a:t>
            </a:r>
          </a:p>
        </p:txBody>
      </p:sp>
      <p:sp>
        <p:nvSpPr>
          <p:cNvPr id="20482" name="AutoShape 4">
            <a:hlinkClick r:id="" action="ppaction://hlinkshowjump?jump=previousslide" highlightClick="1"/>
          </p:cNvPr>
          <p:cNvSpPr>
            <a:spLocks noChangeArrowheads="1"/>
          </p:cNvSpPr>
          <p:nvPr/>
        </p:nvSpPr>
        <p:spPr bwMode="auto">
          <a:xfrm>
            <a:off x="3810000" y="6096000"/>
            <a:ext cx="533400" cy="457200"/>
          </a:xfrm>
          <a:prstGeom prst="actionButtonBackPrevious">
            <a:avLst/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5" name="Rectangle 3"/>
          <p:cNvSpPr>
            <a:spLocks noGrp="1"/>
          </p:cNvSpPr>
          <p:nvPr>
            <p:ph type="body" idx="1"/>
          </p:nvPr>
        </p:nvSpPr>
        <p:spPr>
          <a:xfrm>
            <a:off x="381000" y="1371600"/>
            <a:ext cx="8229600" cy="5257800"/>
          </a:xfrm>
        </p:spPr>
        <p:txBody>
          <a:bodyPr/>
          <a:lstStyle/>
          <a:p>
            <a:pPr algn="ctr">
              <a:buFont typeface="Arial" charset="0"/>
              <a:buNone/>
            </a:pPr>
            <a:r>
              <a:rPr lang="ru-RU" sz="4000" b="1" i="1" u="sng" smtClean="0">
                <a:solidFill>
                  <a:schemeClr val="hlink"/>
                </a:solidFill>
              </a:rPr>
              <a:t>Понятие социальной адаптации</a:t>
            </a:r>
          </a:p>
          <a:p>
            <a:pPr>
              <a:buFont typeface="Arial" charset="0"/>
              <a:buNone/>
            </a:pPr>
            <a:r>
              <a:rPr lang="ru-RU" smtClean="0"/>
              <a:t>включает в себя выработку наиболее адекватных норм поведения в условиях меняющейся микросоциальной среды. Приспособительное поведение необходимо человеку на протяжении всей жизни. Без него личность не сможет удовлетворять свои потребности и ответить ожиданиям группы.</a:t>
            </a:r>
            <a:endParaRPr lang="ru-RU" smtClean="0">
              <a:solidFill>
                <a:schemeClr val="hlink"/>
              </a:solidFill>
            </a:endParaRPr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29" name="Rectangle 2"/>
          <p:cNvSpPr>
            <a:spLocks noGrp="1"/>
          </p:cNvSpPr>
          <p:nvPr>
            <p:ph type="title"/>
          </p:nvPr>
        </p:nvSpPr>
        <p:spPr>
          <a:xfrm>
            <a:off x="457200" y="1143000"/>
            <a:ext cx="8686800" cy="1143000"/>
          </a:xfrm>
        </p:spPr>
        <p:txBody>
          <a:bodyPr/>
          <a:lstStyle/>
          <a:p>
            <a:pPr algn="l"/>
            <a:r>
              <a:rPr lang="ru-RU" sz="3900" b="1" i="1" u="sng" smtClean="0">
                <a:solidFill>
                  <a:schemeClr val="hlink"/>
                </a:solidFill>
              </a:rPr>
              <a:t>Детский возраст характеризуется:</a:t>
            </a:r>
          </a:p>
        </p:txBody>
      </p:sp>
      <p:sp>
        <p:nvSpPr>
          <p:cNvPr id="22530" name="Rectangle 3"/>
          <p:cNvSpPr>
            <a:spLocks noGrp="1"/>
          </p:cNvSpPr>
          <p:nvPr>
            <p:ph type="body" idx="1"/>
          </p:nvPr>
        </p:nvSpPr>
        <p:spPr>
          <a:xfrm>
            <a:off x="457200" y="2133600"/>
            <a:ext cx="8229600" cy="4525963"/>
          </a:xfrm>
        </p:spPr>
        <p:txBody>
          <a:bodyPr/>
          <a:lstStyle/>
          <a:p>
            <a:pPr>
              <a:buFontTx/>
              <a:buChar char="-"/>
            </a:pPr>
            <a:r>
              <a:rPr lang="ru-RU" sz="2800" smtClean="0"/>
              <a:t>очень высоким темпом развития, в том числе, социального, совершенствованием всех систем организма;</a:t>
            </a:r>
          </a:p>
          <a:p>
            <a:pPr>
              <a:buFontTx/>
              <a:buChar char="-"/>
            </a:pPr>
            <a:r>
              <a:rPr lang="ru-RU" sz="2800" smtClean="0"/>
              <a:t>неразрывной связью между физическим, нервно-психическим и социальным развитием ребёнка при опережающем развитии первого;</a:t>
            </a:r>
          </a:p>
          <a:p>
            <a:pPr>
              <a:buFontTx/>
              <a:buChar char="-"/>
            </a:pPr>
            <a:r>
              <a:rPr lang="ru-RU" sz="2800" smtClean="0"/>
              <a:t>ведущей ролью взрослого как важного фактора оптимизации адаптивного процесса.</a:t>
            </a:r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3" name="Rectangle 3"/>
          <p:cNvSpPr>
            <a:spLocks noGrp="1"/>
          </p:cNvSpPr>
          <p:nvPr>
            <p:ph type="body" idx="1"/>
          </p:nvPr>
        </p:nvSpPr>
        <p:spPr>
          <a:xfrm>
            <a:off x="457200" y="1295400"/>
            <a:ext cx="8229600" cy="5364163"/>
          </a:xfrm>
        </p:spPr>
        <p:txBody>
          <a:bodyPr/>
          <a:lstStyle/>
          <a:p>
            <a:pPr>
              <a:lnSpc>
                <a:spcPct val="90000"/>
              </a:lnSpc>
              <a:buFont typeface="Arial" charset="0"/>
              <a:buNone/>
            </a:pPr>
            <a:r>
              <a:rPr lang="ru-RU" sz="2400" b="1" i="1" u="sng" smtClean="0">
                <a:solidFill>
                  <a:schemeClr val="hlink"/>
                </a:solidFill>
              </a:rPr>
              <a:t>Адаптивные возможности ребёнка-инвалида ослабляются следующими обстоятельствами:</a:t>
            </a:r>
          </a:p>
          <a:p>
            <a:pPr>
              <a:lnSpc>
                <a:spcPct val="90000"/>
              </a:lnSpc>
              <a:buFontTx/>
              <a:buChar char="-"/>
            </a:pPr>
            <a:r>
              <a:rPr lang="ru-RU" sz="2400" smtClean="0"/>
              <a:t>характером ОВЗ;</a:t>
            </a:r>
          </a:p>
          <a:p>
            <a:pPr>
              <a:lnSpc>
                <a:spcPct val="90000"/>
              </a:lnSpc>
              <a:buFontTx/>
              <a:buChar char="-"/>
            </a:pPr>
            <a:r>
              <a:rPr lang="ru-RU" sz="2400" smtClean="0"/>
              <a:t>психофизиологическими особенностями;</a:t>
            </a:r>
          </a:p>
          <a:p>
            <a:pPr>
              <a:lnSpc>
                <a:spcPct val="90000"/>
              </a:lnSpc>
              <a:buFontTx/>
              <a:buChar char="-"/>
            </a:pPr>
            <a:r>
              <a:rPr lang="ru-RU" sz="2400" smtClean="0"/>
              <a:t>недостатком физического здоровья;</a:t>
            </a:r>
          </a:p>
          <a:p>
            <a:pPr>
              <a:lnSpc>
                <a:spcPct val="90000"/>
              </a:lnSpc>
              <a:buFontTx/>
              <a:buChar char="-"/>
            </a:pPr>
            <a:r>
              <a:rPr lang="ru-RU" sz="2400" smtClean="0"/>
              <a:t>недостатком психологических возможностей для общения;</a:t>
            </a:r>
          </a:p>
          <a:p>
            <a:pPr>
              <a:lnSpc>
                <a:spcPct val="90000"/>
              </a:lnSpc>
              <a:buFontTx/>
              <a:buChar char="-"/>
            </a:pPr>
            <a:r>
              <a:rPr lang="ru-RU" sz="2400" smtClean="0"/>
              <a:t>недостатком материальных средств для удовлетворения специфических потребностей детей с ОВЗ;</a:t>
            </a:r>
          </a:p>
          <a:p>
            <a:pPr>
              <a:lnSpc>
                <a:spcPct val="90000"/>
              </a:lnSpc>
              <a:buFontTx/>
              <a:buChar char="-"/>
            </a:pPr>
            <a:r>
              <a:rPr lang="ru-RU" sz="2400" smtClean="0"/>
              <a:t>ограниченностью возможностей детей с ОВЗ участвовать в деятельности, соответствующей их возрасту;</a:t>
            </a:r>
          </a:p>
          <a:p>
            <a:pPr>
              <a:lnSpc>
                <a:spcPct val="90000"/>
              </a:lnSpc>
              <a:buFontTx/>
              <a:buChar char="-"/>
            </a:pPr>
            <a:r>
              <a:rPr lang="ru-RU" sz="2400" smtClean="0"/>
              <a:t>разнообразными психологическими нарушениями и расстройствами;</a:t>
            </a:r>
          </a:p>
          <a:p>
            <a:pPr>
              <a:lnSpc>
                <a:spcPct val="90000"/>
              </a:lnSpc>
              <a:buFontTx/>
              <a:buChar char="-"/>
            </a:pPr>
            <a:r>
              <a:rPr lang="ru-RU" sz="2400" smtClean="0"/>
              <a:t>нахождением ребёнка с ОВЗ в незнакомой среде.</a:t>
            </a:r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7" name="Rectangle 3"/>
          <p:cNvSpPr>
            <a:spLocks noGrp="1"/>
          </p:cNvSpPr>
          <p:nvPr>
            <p:ph type="body" idx="1"/>
          </p:nvPr>
        </p:nvSpPr>
        <p:spPr>
          <a:xfrm>
            <a:off x="457200" y="1752600"/>
            <a:ext cx="8229600" cy="4525963"/>
          </a:xfrm>
        </p:spPr>
        <p:txBody>
          <a:bodyPr/>
          <a:lstStyle/>
          <a:p>
            <a:pPr algn="ctr">
              <a:buFont typeface="Arial" charset="0"/>
              <a:buNone/>
            </a:pPr>
            <a:r>
              <a:rPr lang="ru-RU" sz="5400" b="1" i="1" u="sng" smtClean="0">
                <a:solidFill>
                  <a:schemeClr val="hlink"/>
                </a:solidFill>
              </a:rPr>
              <a:t>Правила, придерживаясь которых, процесс адаптации происходит быстрее и успешнее.</a:t>
            </a:r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1" name="Rectangle 3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ctr">
              <a:buFont typeface="Arial" charset="0"/>
              <a:buNone/>
            </a:pPr>
            <a:r>
              <a:rPr lang="ru-RU" sz="6000" b="1" smtClean="0"/>
              <a:t>Использовать при общении чёткие и ясные положительные формулировки (без частицы НЕ).</a:t>
            </a:r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5" name="Rectangle 3"/>
          <p:cNvSpPr>
            <a:spLocks noGrp="1"/>
          </p:cNvSpPr>
          <p:nvPr>
            <p:ph type="body" idx="1"/>
          </p:nvPr>
        </p:nvSpPr>
        <p:spPr>
          <a:xfrm>
            <a:off x="304800" y="1371600"/>
            <a:ext cx="8229600" cy="4525963"/>
          </a:xfrm>
        </p:spPr>
        <p:txBody>
          <a:bodyPr/>
          <a:lstStyle/>
          <a:p>
            <a:pPr algn="ctr">
              <a:buFont typeface="Arial" charset="0"/>
              <a:buNone/>
            </a:pPr>
            <a:r>
              <a:rPr lang="ru-RU" sz="6000" b="1" smtClean="0"/>
              <a:t>Использовать методы поощрения.</a:t>
            </a:r>
          </a:p>
          <a:p>
            <a:pPr algn="ctr">
              <a:buFont typeface="Arial" charset="0"/>
              <a:buNone/>
            </a:pPr>
            <a:endParaRPr lang="ru-RU" sz="6000" b="1" smtClean="0"/>
          </a:p>
        </p:txBody>
      </p:sp>
      <p:pic>
        <p:nvPicPr>
          <p:cNvPr id="26627" name="Picture 3" descr="Kak-pravilno-pooshhryat-rebenka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981200" y="3200400"/>
            <a:ext cx="5105400" cy="3429000"/>
          </a:xfrm>
          <a:prstGeom prst="rect">
            <a:avLst/>
          </a:prstGeom>
          <a:noFill/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Rectangle 3"/>
          <p:cNvSpPr>
            <a:spLocks noGrp="1"/>
          </p:cNvSpPr>
          <p:nvPr>
            <p:ph type="body" idx="1"/>
          </p:nvPr>
        </p:nvSpPr>
        <p:spPr>
          <a:xfrm>
            <a:off x="457200" y="1447800"/>
            <a:ext cx="8229600" cy="5257800"/>
          </a:xfrm>
        </p:spPr>
        <p:txBody>
          <a:bodyPr/>
          <a:lstStyle/>
          <a:p>
            <a:pPr algn="r">
              <a:lnSpc>
                <a:spcPct val="90000"/>
              </a:lnSpc>
              <a:buFont typeface="Arial" charset="0"/>
              <a:buNone/>
            </a:pPr>
            <a:r>
              <a:rPr lang="ru-RU" sz="6000" b="1" smtClean="0"/>
              <a:t>Обязательно подчёркивать реальные положительные качества, сильные стороны личности.</a:t>
            </a:r>
          </a:p>
        </p:txBody>
      </p:sp>
      <p:pic>
        <p:nvPicPr>
          <p:cNvPr id="27655" name="Picture 7" descr="0043926_1452611416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33400" y="1371600"/>
            <a:ext cx="3425825" cy="2819400"/>
          </a:xfrm>
          <a:prstGeom prst="rect">
            <a:avLst/>
          </a:prstGeom>
          <a:noFill/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3" name="Rectangle 3"/>
          <p:cNvSpPr>
            <a:spLocks noGrp="1"/>
          </p:cNvSpPr>
          <p:nvPr>
            <p:ph type="body" idx="1"/>
          </p:nvPr>
        </p:nvSpPr>
        <p:spPr>
          <a:xfrm>
            <a:off x="457200" y="1447800"/>
            <a:ext cx="8229600" cy="5181600"/>
          </a:xfrm>
        </p:spPr>
        <p:txBody>
          <a:bodyPr/>
          <a:lstStyle/>
          <a:p>
            <a:pPr algn="r">
              <a:lnSpc>
                <a:spcPct val="90000"/>
              </a:lnSpc>
              <a:buFont typeface="Arial" charset="0"/>
              <a:buNone/>
            </a:pPr>
            <a:r>
              <a:rPr lang="ru-RU" sz="6000" b="1" smtClean="0"/>
              <a:t>Выслушивать проблему, заявленную ребёнком, не перебивая его собственными комментариями.</a:t>
            </a:r>
          </a:p>
        </p:txBody>
      </p:sp>
      <p:pic>
        <p:nvPicPr>
          <p:cNvPr id="28675" name="Picture 3" descr="0601AJZBAX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33400" y="3124200"/>
            <a:ext cx="3200400" cy="2743200"/>
          </a:xfrm>
          <a:prstGeom prst="rect">
            <a:avLst/>
          </a:prstGeom>
          <a:noFill/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7" name="Rectangle 3"/>
          <p:cNvSpPr>
            <a:spLocks noGrp="1"/>
          </p:cNvSpPr>
          <p:nvPr>
            <p:ph type="body" idx="1"/>
          </p:nvPr>
        </p:nvSpPr>
        <p:spPr>
          <a:xfrm>
            <a:off x="457200" y="1371600"/>
            <a:ext cx="8229600" cy="5257800"/>
          </a:xfrm>
        </p:spPr>
        <p:txBody>
          <a:bodyPr/>
          <a:lstStyle/>
          <a:p>
            <a:pPr algn="r">
              <a:lnSpc>
                <a:spcPct val="90000"/>
              </a:lnSpc>
              <a:buFont typeface="Arial" charset="0"/>
              <a:buNone/>
            </a:pPr>
            <a:endParaRPr lang="ru-RU" sz="6000" b="1" smtClean="0">
              <a:latin typeface="Arial" charset="0"/>
            </a:endParaRPr>
          </a:p>
          <a:p>
            <a:pPr algn="r">
              <a:lnSpc>
                <a:spcPct val="90000"/>
              </a:lnSpc>
              <a:buFont typeface="Arial" charset="0"/>
              <a:buNone/>
            </a:pPr>
            <a:r>
              <a:rPr lang="ru-RU" sz="6000" b="1" smtClean="0"/>
              <a:t>Учить детей позитивному самоподкреплению (Всё будет хорошо и т.п.).</a:t>
            </a:r>
          </a:p>
        </p:txBody>
      </p:sp>
      <p:pic>
        <p:nvPicPr>
          <p:cNvPr id="29703" name="Picture 7" descr="kak-hvalit-rebenka-1024x731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33400" y="1143000"/>
            <a:ext cx="3657600" cy="3048000"/>
          </a:xfrm>
          <a:prstGeom prst="rect">
            <a:avLst/>
          </a:prstGeom>
          <a:noFill/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1" name="Rectangle 3"/>
          <p:cNvSpPr>
            <a:spLocks noGrp="1"/>
          </p:cNvSpPr>
          <p:nvPr>
            <p:ph type="body" idx="1"/>
          </p:nvPr>
        </p:nvSpPr>
        <p:spPr>
          <a:xfrm>
            <a:off x="457200" y="1371600"/>
            <a:ext cx="8229600" cy="5181600"/>
          </a:xfrm>
        </p:spPr>
        <p:txBody>
          <a:bodyPr/>
          <a:lstStyle/>
          <a:p>
            <a:pPr algn="ctr">
              <a:lnSpc>
                <a:spcPct val="80000"/>
              </a:lnSpc>
              <a:buFont typeface="Arial" charset="0"/>
              <a:buNone/>
            </a:pPr>
            <a:r>
              <a:rPr lang="ru-RU" sz="5400" b="1" smtClean="0"/>
              <a:t>Учить более гибкому реагированию на жизненные ситуации, умению брать на себя ответственность.</a:t>
            </a:r>
          </a:p>
        </p:txBody>
      </p:sp>
      <p:pic>
        <p:nvPicPr>
          <p:cNvPr id="30727" name="Picture 7" descr="10935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667000" y="4572000"/>
            <a:ext cx="3810000" cy="2108200"/>
          </a:xfrm>
          <a:prstGeom prst="rect">
            <a:avLst/>
          </a:prstGeom>
          <a:noFill/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5" name="Rectangle 3"/>
          <p:cNvSpPr>
            <a:spLocks noGrp="1"/>
          </p:cNvSpPr>
          <p:nvPr>
            <p:ph type="body" idx="1"/>
          </p:nvPr>
        </p:nvSpPr>
        <p:spPr>
          <a:xfrm>
            <a:off x="228600" y="152400"/>
            <a:ext cx="8229600" cy="5257800"/>
          </a:xfrm>
        </p:spPr>
        <p:txBody>
          <a:bodyPr/>
          <a:lstStyle/>
          <a:p>
            <a:pPr algn="ctr">
              <a:buFont typeface="Arial" charset="0"/>
              <a:buNone/>
            </a:pPr>
            <a:endParaRPr lang="ru-RU" sz="6000" b="1" smtClean="0">
              <a:latin typeface="Arial" charset="0"/>
            </a:endParaRPr>
          </a:p>
          <a:p>
            <a:pPr algn="ctr">
              <a:buFont typeface="Arial" charset="0"/>
              <a:buNone/>
            </a:pPr>
            <a:r>
              <a:rPr lang="ru-RU" sz="6000" b="1" smtClean="0"/>
              <a:t>Воспитывать ответственность к любому делу.</a:t>
            </a:r>
          </a:p>
        </p:txBody>
      </p:sp>
      <p:pic>
        <p:nvPicPr>
          <p:cNvPr id="31747" name="Picture 3" descr="7861_0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33600" y="4038600"/>
            <a:ext cx="4724400" cy="2543175"/>
          </a:xfrm>
          <a:prstGeom prst="rect">
            <a:avLst/>
          </a:prstGeom>
          <a:noFill/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69" name="Rectangle 3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ctr">
              <a:lnSpc>
                <a:spcPct val="90000"/>
              </a:lnSpc>
              <a:buFont typeface="Arial" charset="0"/>
              <a:buNone/>
            </a:pPr>
            <a:r>
              <a:rPr lang="ru-RU" sz="6000" b="1" i="1" u="sng" smtClean="0">
                <a:solidFill>
                  <a:schemeClr val="hlink"/>
                </a:solidFill>
              </a:rPr>
              <a:t>Необходимые мероприятия педагогов для успешной адаптации детей с ОВЗ.</a:t>
            </a:r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3" name="Rectangle 3"/>
          <p:cNvSpPr>
            <a:spLocks noGrp="1"/>
          </p:cNvSpPr>
          <p:nvPr>
            <p:ph type="body" idx="1"/>
          </p:nvPr>
        </p:nvSpPr>
        <p:spPr>
          <a:xfrm>
            <a:off x="457200" y="1371600"/>
            <a:ext cx="8229600" cy="5257800"/>
          </a:xfrm>
        </p:spPr>
        <p:txBody>
          <a:bodyPr/>
          <a:lstStyle/>
          <a:p>
            <a:pPr>
              <a:lnSpc>
                <a:spcPct val="80000"/>
              </a:lnSpc>
              <a:buFont typeface="Arial" charset="0"/>
              <a:buNone/>
            </a:pPr>
            <a:r>
              <a:rPr lang="ru-RU" sz="2800" smtClean="0">
                <a:solidFill>
                  <a:schemeClr val="hlink"/>
                </a:solidFill>
              </a:rPr>
              <a:t>Учителю, педагогу-психологу, социальному педагогу необходимо: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ru-RU" sz="2800" smtClean="0"/>
              <a:t>актуализировать знания об особенностях детей с ОВЗ;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ru-RU" sz="2800" smtClean="0"/>
              <a:t>изучить анамнестические сведения о ребёнке (медицинская индивидуальная карта развития);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ru-RU" sz="2800" smtClean="0"/>
              <a:t>ознакомиться с поступившими документами (выписка из заседания ПМПК, рекомендации по сопровождению);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ru-RU" sz="2800" smtClean="0"/>
              <a:t>побеседовать с родителями (законными представителями) об особенностях ребёнка, изучить его социальное окружение;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ru-RU" sz="2800" smtClean="0"/>
              <a:t>своевременно обращаться в ПМП консилиум.</a:t>
            </a:r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7" name="Rectangle 3"/>
          <p:cNvSpPr>
            <a:spLocks noGrp="1"/>
          </p:cNvSpPr>
          <p:nvPr>
            <p:ph type="body" idx="1"/>
          </p:nvPr>
        </p:nvSpPr>
        <p:spPr>
          <a:xfrm>
            <a:off x="457200" y="1371600"/>
            <a:ext cx="8229600" cy="5257800"/>
          </a:xfrm>
        </p:spPr>
        <p:txBody>
          <a:bodyPr/>
          <a:lstStyle/>
          <a:p>
            <a:pPr>
              <a:lnSpc>
                <a:spcPct val="80000"/>
              </a:lnSpc>
              <a:buFont typeface="Arial" charset="0"/>
              <a:buNone/>
            </a:pPr>
            <a:r>
              <a:rPr lang="ru-RU" sz="2400" smtClean="0">
                <a:solidFill>
                  <a:schemeClr val="hlink"/>
                </a:solidFill>
              </a:rPr>
              <a:t>Специалистам ОУ в период адаптации необходимо организовать особое образовательное пространство для детей с ОВЗ: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ru-RU" sz="2600" smtClean="0"/>
              <a:t>способствовать созданию благоприятного эмоционально-психологического климата в школе и классе;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ru-RU" sz="2600" smtClean="0"/>
              <a:t>обучать установлению определенных норм взаимоотношения детей с другими участниками учебного процесса, в том числе с учителями, формировать сплоченный классный коллектив;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ru-RU" sz="2600" smtClean="0"/>
              <a:t>осуществлять индивидуальный подход к обучению, регулировать нагрузку исходя из индивидуальных особенностей первоклассников с ОВЗ;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ru-RU" sz="2600" smtClean="0"/>
              <a:t>проводить работу с родителями.</a:t>
            </a:r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1" name="Rectangle 3"/>
          <p:cNvSpPr>
            <a:spLocks noGrp="1"/>
          </p:cNvSpPr>
          <p:nvPr>
            <p:ph type="body" idx="1"/>
          </p:nvPr>
        </p:nvSpPr>
        <p:spPr>
          <a:xfrm>
            <a:off x="381000" y="1371600"/>
            <a:ext cx="8229600" cy="5257800"/>
          </a:xfrm>
        </p:spPr>
        <p:txBody>
          <a:bodyPr/>
          <a:lstStyle/>
          <a:p>
            <a:pPr algn="ctr">
              <a:buFont typeface="Arial" charset="0"/>
              <a:buNone/>
            </a:pPr>
            <a:r>
              <a:rPr lang="ru-RU" sz="4600" b="1" i="1" u="sng" smtClean="0">
                <a:solidFill>
                  <a:schemeClr val="hlink"/>
                </a:solidFill>
              </a:rPr>
              <a:t>«Адаптация- сложный период, и не только для ребёнка, но и для учителей, и родителей».</a:t>
            </a:r>
          </a:p>
        </p:txBody>
      </p:sp>
      <p:pic>
        <p:nvPicPr>
          <p:cNvPr id="35842" name="Picture 3" descr="df923bbd2b5229348a9f6f355eeca7c6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057400" y="4191000"/>
            <a:ext cx="5181600" cy="2422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5" name="Rectangle 3"/>
          <p:cNvSpPr>
            <a:spLocks noGrp="1"/>
          </p:cNvSpPr>
          <p:nvPr>
            <p:ph type="body" idx="1"/>
          </p:nvPr>
        </p:nvSpPr>
        <p:spPr>
          <a:xfrm>
            <a:off x="457200" y="1371600"/>
            <a:ext cx="8229600" cy="5257800"/>
          </a:xfrm>
        </p:spPr>
        <p:txBody>
          <a:bodyPr/>
          <a:lstStyle/>
          <a:p>
            <a:pPr>
              <a:lnSpc>
                <a:spcPct val="90000"/>
              </a:lnSpc>
              <a:buFont typeface="Arial" charset="0"/>
              <a:buNone/>
            </a:pPr>
            <a:r>
              <a:rPr lang="ru-RU" smtClean="0">
                <a:solidFill>
                  <a:schemeClr val="hlink"/>
                </a:solidFill>
              </a:rPr>
              <a:t>Деятельность по адаптации ребёнка необходимо вести в нескольких направлениях:</a:t>
            </a:r>
          </a:p>
          <a:p>
            <a:pPr>
              <a:lnSpc>
                <a:spcPct val="90000"/>
              </a:lnSpc>
              <a:buFontTx/>
              <a:buChar char="-"/>
            </a:pPr>
            <a:r>
              <a:rPr lang="ru-RU" smtClean="0"/>
              <a:t>Адаптация в условиях школы путем реализации специальных программ («Доступная среда», «Безбарьерная среда», «Особый ребёнок»).</a:t>
            </a:r>
          </a:p>
          <a:p>
            <a:pPr>
              <a:lnSpc>
                <a:spcPct val="90000"/>
              </a:lnSpc>
              <a:buFontTx/>
              <a:buChar char="-"/>
            </a:pPr>
            <a:r>
              <a:rPr lang="ru-RU" smtClean="0"/>
              <a:t>Работа с семьей.</a:t>
            </a:r>
          </a:p>
          <a:p>
            <a:pPr>
              <a:lnSpc>
                <a:spcPct val="90000"/>
              </a:lnSpc>
              <a:buFontTx/>
              <a:buChar char="-"/>
            </a:pPr>
            <a:r>
              <a:rPr lang="ru-RU" smtClean="0"/>
              <a:t>Психолого-педагогическое сопровождение социализации ребёнка с ОВЗ в условиях школьного сообщества.</a:t>
            </a:r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89" name="Rectangle 2"/>
          <p:cNvSpPr>
            <a:spLocks noGrp="1"/>
          </p:cNvSpPr>
          <p:nvPr>
            <p:ph type="title"/>
          </p:nvPr>
        </p:nvSpPr>
        <p:spPr>
          <a:xfrm>
            <a:off x="457200" y="914400"/>
            <a:ext cx="8229600" cy="1143000"/>
          </a:xfrm>
        </p:spPr>
        <p:txBody>
          <a:bodyPr/>
          <a:lstStyle/>
          <a:p>
            <a:r>
              <a:rPr lang="ru-RU" sz="4000" smtClean="0"/>
              <a:t>Игры,тренинги,коллективные дела</a:t>
            </a:r>
          </a:p>
        </p:txBody>
      </p:sp>
      <p:sp>
        <p:nvSpPr>
          <p:cNvPr id="37890" name="Rectangle 3"/>
          <p:cNvSpPr>
            <a:spLocks noGrp="1"/>
          </p:cNvSpPr>
          <p:nvPr>
            <p:ph type="body" idx="1"/>
          </p:nvPr>
        </p:nvSpPr>
        <p:spPr>
          <a:xfrm>
            <a:off x="381000" y="2057400"/>
            <a:ext cx="8229600" cy="4525963"/>
          </a:xfrm>
        </p:spPr>
        <p:txBody>
          <a:bodyPr/>
          <a:lstStyle/>
          <a:p>
            <a:r>
              <a:rPr lang="ru-RU" smtClean="0"/>
              <a:t>Игра – тренинг  «От гадкого утенка к прекрасному лебедю» .</a:t>
            </a:r>
          </a:p>
          <a:p>
            <a:r>
              <a:rPr lang="ru-RU" smtClean="0"/>
              <a:t>Проект «Как прекрасен этот мир – посмотри» .</a:t>
            </a:r>
          </a:p>
          <a:p>
            <a:r>
              <a:rPr lang="ru-RU" smtClean="0"/>
              <a:t>Проект «Дорогою добра».</a:t>
            </a:r>
          </a:p>
        </p:txBody>
      </p:sp>
      <p:pic>
        <p:nvPicPr>
          <p:cNvPr id="37891" name="Picture 4" descr="slide_18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410200" y="3657600"/>
            <a:ext cx="3276600" cy="2971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Rectangle 3"/>
          <p:cNvSpPr>
            <a:spLocks noGrp="1"/>
          </p:cNvSpPr>
          <p:nvPr>
            <p:ph type="body" idx="1"/>
          </p:nvPr>
        </p:nvSpPr>
        <p:spPr>
          <a:xfrm>
            <a:off x="381000" y="1143000"/>
            <a:ext cx="8001000" cy="5105400"/>
          </a:xfrm>
        </p:spPr>
        <p:txBody>
          <a:bodyPr/>
          <a:lstStyle/>
          <a:p>
            <a:pPr algn="ctr">
              <a:buFont typeface="Arial" charset="0"/>
              <a:buNone/>
            </a:pPr>
            <a:r>
              <a:rPr lang="ru-RU" sz="6000" b="1" i="1" u="sng" smtClean="0">
                <a:solidFill>
                  <a:schemeClr val="hlink"/>
                </a:solidFill>
              </a:rPr>
              <a:t>«Мы разные, но не чужие».</a:t>
            </a:r>
          </a:p>
        </p:txBody>
      </p:sp>
      <p:pic>
        <p:nvPicPr>
          <p:cNvPr id="38914" name="Picture 4" descr="1356426816_1203_dett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295400" y="2971800"/>
            <a:ext cx="6477000" cy="3657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rnd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  <a:ln w="38100" cap="rnd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100000" t="-60000" r="100000" b="20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100000" t="100000" r="100000" b="10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169</TotalTime>
  <Words>658</Words>
  <Application>Microsoft Office PowerPoint</Application>
  <PresentationFormat>Экран (4:3)</PresentationFormat>
  <Paragraphs>70</Paragraphs>
  <Slides>24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24</vt:i4>
      </vt:variant>
    </vt:vector>
  </HeadingPairs>
  <TitlesOfParts>
    <vt:vector size="25" baseType="lpstr">
      <vt:lpstr>Office Theme</vt:lpstr>
      <vt:lpstr>Презентация PowerPoint</vt:lpstr>
      <vt:lpstr>Презентация PowerPoint</vt:lpstr>
      <vt:lpstr>Национальная образовательная инициатива "Наша новая школа" УТВЕРЖДАЮ Президент Российской Федерации Д.Медведев 04 февраля 2010 г. Пр-271</vt:lpstr>
      <vt:lpstr>Презентация PowerPoint</vt:lpstr>
      <vt:lpstr>Презентация PowerPoint</vt:lpstr>
      <vt:lpstr>Презентация PowerPoint</vt:lpstr>
      <vt:lpstr>Презентация PowerPoint</vt:lpstr>
      <vt:lpstr>Детский возраст характеризуется: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Игры,тренинги,коллективные дела</vt:lpstr>
      <vt:lpstr>Презентация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Катенок</dc:creator>
  <cp:lastModifiedBy>Самсонова</cp:lastModifiedBy>
  <cp:revision>5</cp:revision>
  <dcterms:created xsi:type="dcterms:W3CDTF">2013-10-28T09:12:00Z</dcterms:created>
  <dcterms:modified xsi:type="dcterms:W3CDTF">2017-06-20T10:14:05Z</dcterms:modified>
</cp:coreProperties>
</file>