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2" r:id="rId6"/>
    <p:sldId id="280" r:id="rId7"/>
    <p:sldId id="281" r:id="rId8"/>
    <p:sldId id="282" r:id="rId9"/>
    <p:sldId id="283" r:id="rId10"/>
    <p:sldId id="284" r:id="rId11"/>
    <p:sldId id="285" r:id="rId12"/>
    <p:sldId id="287" r:id="rId13"/>
    <p:sldId id="291" r:id="rId14"/>
    <p:sldId id="288" r:id="rId15"/>
    <p:sldId id="289" r:id="rId16"/>
    <p:sldId id="290" r:id="rId17"/>
    <p:sldId id="293" r:id="rId18"/>
    <p:sldId id="294" r:id="rId19"/>
    <p:sldId id="295" r:id="rId20"/>
    <p:sldId id="263" r:id="rId21"/>
    <p:sldId id="264" r:id="rId22"/>
    <p:sldId id="265" r:id="rId23"/>
    <p:sldId id="266" r:id="rId24"/>
    <p:sldId id="267" r:id="rId25"/>
    <p:sldId id="268" r:id="rId26"/>
    <p:sldId id="269" r:id="rId27"/>
    <p:sldId id="270" r:id="rId28"/>
    <p:sldId id="271" r:id="rId29"/>
    <p:sldId id="272" r:id="rId30"/>
    <p:sldId id="273" r:id="rId31"/>
    <p:sldId id="274" r:id="rId32"/>
    <p:sldId id="275" r:id="rId33"/>
    <p:sldId id="276" r:id="rId34"/>
    <p:sldId id="277" r:id="rId35"/>
    <p:sldId id="278" r:id="rId36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5426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2" d="100"/>
          <a:sy n="82" d="100"/>
        </p:scale>
        <p:origin x="-153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13.10.2019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slideLayout" Target="../slideLayouts/slideLayout7.xml"/><Relationship Id="rId1" Type="http://schemas.openxmlformats.org/officeDocument/2006/relationships/audio" Target="file:///C:\Users\samsung\Desktop\&#1052;&#1086;&#1088;&#1103;,%20&#1086;&#1079;&#1105;&#1088;&#1072;%20&#1080;%20&#1088;&#1077;&#1082;&#1080;%20&#1056;&#1086;&#1089;&#1089;&#1080;&#1080;.%20&#1057;&#1072;&#1084;&#1090;&#1086;&#1085;&#1086;&#1074;%20&#1069;\&#1054;&#1083;&#1077;&#1075;%20&#1043;&#1072;&#1079;&#1084;&#1072;&#1085;&#1086;&#1074;%20-%20&#1055;&#1072;&#1088;&#1091;&#1089;&#1072;%20(minus).mp3" TargetMode="External"/><Relationship Id="rId4" Type="http://schemas.openxmlformats.org/officeDocument/2006/relationships/image" Target="../media/image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gif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russiaseas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7950" y="150813"/>
            <a:ext cx="8928100" cy="6337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139034" y="2420888"/>
            <a:ext cx="8825454" cy="2308324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/>
            <a:r>
              <a:rPr lang="ru-RU" sz="7200" b="1" cap="none" spc="50" dirty="0" smtClean="0">
                <a:ln w="11430"/>
                <a:solidFill>
                  <a:srgbClr val="00206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Моря, озёра и реки России</a:t>
            </a:r>
            <a:endParaRPr lang="ru-RU" sz="7200" b="1" cap="none" spc="50" dirty="0">
              <a:ln w="11430"/>
              <a:solidFill>
                <a:srgbClr val="00206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177747" y="5879013"/>
            <a:ext cx="3858749" cy="646331"/>
          </a:xfrm>
          <a:prstGeom prst="rect">
            <a:avLst/>
          </a:prstGeom>
          <a:solidFill>
            <a:schemeClr val="bg2"/>
          </a:solidFill>
        </p:spPr>
        <p:txBody>
          <a:bodyPr wrap="none" rtlCol="0">
            <a:spAutoFit/>
          </a:bodyPr>
          <a:lstStyle/>
          <a:p>
            <a:pPr algn="r"/>
            <a:r>
              <a:rPr lang="ru-RU" b="1" dirty="0" smtClean="0">
                <a:latin typeface="Comic Sans MS" pitchFamily="66" charset="0"/>
              </a:rPr>
              <a:t>Выполнил ученик 4 «б» класса</a:t>
            </a:r>
          </a:p>
          <a:p>
            <a:pPr algn="r"/>
            <a:r>
              <a:rPr lang="ru-RU" b="1" dirty="0" err="1" smtClean="0">
                <a:latin typeface="Comic Sans MS" pitchFamily="66" charset="0"/>
              </a:rPr>
              <a:t>Самтонов</a:t>
            </a:r>
            <a:r>
              <a:rPr lang="ru-RU" b="1" dirty="0" smtClean="0">
                <a:latin typeface="Comic Sans MS" pitchFamily="66" charset="0"/>
              </a:rPr>
              <a:t> </a:t>
            </a:r>
            <a:r>
              <a:rPr lang="ru-RU" b="1" dirty="0" err="1" smtClean="0">
                <a:latin typeface="Comic Sans MS" pitchFamily="66" charset="0"/>
              </a:rPr>
              <a:t>Эрдем</a:t>
            </a:r>
            <a:endParaRPr lang="ru-RU" b="1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2" descr="nn,b,b,b,nbb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395536" y="620688"/>
            <a:ext cx="7291872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Чуть дрожит на ветерке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Лента на просторе.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Узкий кончик - в роднике,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А широкий – в море.</a:t>
            </a:r>
            <a:endParaRPr lang="ru-RU" sz="3600" b="1" i="1" dirty="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860032" y="5229200"/>
            <a:ext cx="381642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7200" b="1" dirty="0" smtClean="0">
                <a:solidFill>
                  <a:schemeClr val="tx2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РЕКА</a:t>
            </a:r>
            <a:endParaRPr lang="ru-RU" sz="7200" b="1" dirty="0">
              <a:solidFill>
                <a:schemeClr val="tx2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5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2" descr="nn,b,b,b,nbb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467544" y="692696"/>
            <a:ext cx="6040180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Кто в гости реки созывает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И воды все в себя впускает?</a:t>
            </a:r>
          </a:p>
          <a:p>
            <a:r>
              <a:rPr lang="ru-RU" sz="3600" b="1" i="1" dirty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Б</a:t>
            </a:r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унтуя в голубом просторе,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Волною бьёт о берег …  </a:t>
            </a:r>
            <a:endParaRPr lang="ru-RU" sz="3600" b="1" i="1" dirty="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716016" y="4797152"/>
            <a:ext cx="2954655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7200" b="1" dirty="0" smtClean="0">
                <a:solidFill>
                  <a:schemeClr val="tx2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МОРЕ</a:t>
            </a:r>
            <a:endParaRPr lang="ru-RU" sz="7200" b="1" dirty="0">
              <a:solidFill>
                <a:schemeClr val="tx2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5" dur="1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2" descr="nn,b,b,b,nbb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683568" y="476672"/>
            <a:ext cx="5099922" cy="34163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Пузырьками из воды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Газ выходит с глубины.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Круглое и голубое,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До краёв полно водою.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Над водою камыши,</a:t>
            </a:r>
          </a:p>
          <a:p>
            <a:r>
              <a:rPr lang="ru-RU" sz="3600" b="1" i="1" dirty="0" smtClean="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Что такое? Подскажи.</a:t>
            </a:r>
            <a:endParaRPr lang="ru-RU" sz="3600" b="1" i="1" dirty="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499992" y="5301208"/>
            <a:ext cx="352839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7200" b="1" dirty="0" smtClean="0">
                <a:solidFill>
                  <a:schemeClr val="tx2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ОЗЕРО</a:t>
            </a:r>
            <a:endParaRPr lang="ru-RU" sz="7200" b="1" dirty="0">
              <a:solidFill>
                <a:schemeClr val="tx2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5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360685" y="5445125"/>
            <a:ext cx="8459787" cy="1223963"/>
          </a:xfrm>
        </p:spPr>
        <p:txBody>
          <a:bodyPr>
            <a:normAutofit fontScale="85000" lnSpcReduction="10000"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ru-RU" u="sng" dirty="0" smtClean="0">
                <a:solidFill>
                  <a:srgbClr val="C00000"/>
                </a:solidFill>
                <a:latin typeface="Comic Sans MS" pitchFamily="66" charset="0"/>
              </a:rPr>
              <a:t>Берега России омывают моря трёх океанов: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 </a:t>
            </a: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Северного Ледовитого, </a:t>
            </a:r>
            <a:r>
              <a:rPr lang="ru-RU" dirty="0" smtClean="0">
                <a:solidFill>
                  <a:srgbClr val="FF0066"/>
                </a:solidFill>
                <a:latin typeface="Comic Sans MS" pitchFamily="66" charset="0"/>
              </a:rPr>
              <a:t>Атлантического </a:t>
            </a:r>
            <a:r>
              <a:rPr lang="ru-RU" dirty="0" err="1" smtClean="0">
                <a:solidFill>
                  <a:schemeClr val="tx2"/>
                </a:solidFill>
                <a:latin typeface="Comic Sans MS" pitchFamily="66" charset="0"/>
              </a:rPr>
              <a:t>и</a:t>
            </a:r>
            <a:r>
              <a:rPr lang="ru-RU" dirty="0" err="1" smtClean="0">
                <a:solidFill>
                  <a:srgbClr val="005426"/>
                </a:solidFill>
                <a:latin typeface="Comic Sans MS" pitchFamily="66" charset="0"/>
              </a:rPr>
              <a:t>Тихого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.</a:t>
            </a:r>
            <a:endParaRPr lang="ru-RU" dirty="0">
              <a:solidFill>
                <a:schemeClr val="tx2">
                  <a:lumMod val="75000"/>
                </a:schemeClr>
              </a:solidFill>
              <a:latin typeface="Comic Sans MS" pitchFamily="66" charset="0"/>
            </a:endParaRPr>
          </a:p>
        </p:txBody>
      </p:sp>
      <p:pic>
        <p:nvPicPr>
          <p:cNvPr id="7" name="Содержимое 6" descr="ккк.jpg"/>
          <p:cNvPicPr>
            <a:picLocks noGrp="1" noChangeAspect="1"/>
          </p:cNvPicPr>
          <p:nvPr>
            <p:ph sz="half" idx="4294967295"/>
          </p:nvPr>
        </p:nvPicPr>
        <p:blipFill>
          <a:blip r:embed="rId3" cstate="screen"/>
          <a:srcRect l="822"/>
          <a:stretch>
            <a:fillRect/>
          </a:stretch>
        </p:blipFill>
        <p:spPr>
          <a:xfrm>
            <a:off x="180851" y="188913"/>
            <a:ext cx="8783637" cy="502126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8" name="Полилиния 7"/>
          <p:cNvSpPr/>
          <p:nvPr/>
        </p:nvSpPr>
        <p:spPr>
          <a:xfrm>
            <a:off x="3222171" y="435429"/>
            <a:ext cx="3755572" cy="0"/>
          </a:xfrm>
          <a:custGeom>
            <a:avLst/>
            <a:gdLst>
              <a:gd name="connsiteX0" fmla="*/ 0 w 3755572"/>
              <a:gd name="connsiteY0" fmla="*/ 0 h 0"/>
              <a:gd name="connsiteX1" fmla="*/ 3755572 w 3755572"/>
              <a:gd name="connsiteY1" fmla="*/ 0 h 0"/>
              <a:gd name="connsiteX2" fmla="*/ 3755572 w 3755572"/>
              <a:gd name="connsiteY2" fmla="*/ 0 h 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755572">
                <a:moveTo>
                  <a:pt x="0" y="0"/>
                </a:moveTo>
                <a:lnTo>
                  <a:pt x="3755572" y="0"/>
                </a:lnTo>
                <a:lnTo>
                  <a:pt x="3755572" y="0"/>
                </a:lnTo>
              </a:path>
            </a:pathLst>
          </a:cu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0" name="Полилиния 9"/>
          <p:cNvSpPr/>
          <p:nvPr/>
        </p:nvSpPr>
        <p:spPr>
          <a:xfrm>
            <a:off x="7021286" y="1796143"/>
            <a:ext cx="1436914" cy="2612571"/>
          </a:xfrm>
          <a:custGeom>
            <a:avLst/>
            <a:gdLst>
              <a:gd name="connsiteX0" fmla="*/ 0 w 1436914"/>
              <a:gd name="connsiteY0" fmla="*/ 0 h 2612571"/>
              <a:gd name="connsiteX1" fmla="*/ 239485 w 1436914"/>
              <a:gd name="connsiteY1" fmla="*/ 217714 h 2612571"/>
              <a:gd name="connsiteX2" fmla="*/ 435428 w 1436914"/>
              <a:gd name="connsiteY2" fmla="*/ 457200 h 2612571"/>
              <a:gd name="connsiteX3" fmla="*/ 653143 w 1436914"/>
              <a:gd name="connsiteY3" fmla="*/ 751114 h 2612571"/>
              <a:gd name="connsiteX4" fmla="*/ 849085 w 1436914"/>
              <a:gd name="connsiteY4" fmla="*/ 1077686 h 2612571"/>
              <a:gd name="connsiteX5" fmla="*/ 1088571 w 1436914"/>
              <a:gd name="connsiteY5" fmla="*/ 1524000 h 2612571"/>
              <a:gd name="connsiteX6" fmla="*/ 1219200 w 1436914"/>
              <a:gd name="connsiteY6" fmla="*/ 1905000 h 2612571"/>
              <a:gd name="connsiteX7" fmla="*/ 1338943 w 1436914"/>
              <a:gd name="connsiteY7" fmla="*/ 2264228 h 2612571"/>
              <a:gd name="connsiteX8" fmla="*/ 1436914 w 1436914"/>
              <a:gd name="connsiteY8" fmla="*/ 2612571 h 261257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436914" h="2612571">
                <a:moveTo>
                  <a:pt x="0" y="0"/>
                </a:moveTo>
                <a:cubicBezTo>
                  <a:pt x="83457" y="70757"/>
                  <a:pt x="166914" y="141514"/>
                  <a:pt x="239485" y="217714"/>
                </a:cubicBezTo>
                <a:cubicBezTo>
                  <a:pt x="312056" y="293914"/>
                  <a:pt x="366485" y="368300"/>
                  <a:pt x="435428" y="457200"/>
                </a:cubicBezTo>
                <a:cubicBezTo>
                  <a:pt x="504371" y="546100"/>
                  <a:pt x="584200" y="647700"/>
                  <a:pt x="653143" y="751114"/>
                </a:cubicBezTo>
                <a:cubicBezTo>
                  <a:pt x="722086" y="854528"/>
                  <a:pt x="776514" y="948872"/>
                  <a:pt x="849085" y="1077686"/>
                </a:cubicBezTo>
                <a:cubicBezTo>
                  <a:pt x="921656" y="1206500"/>
                  <a:pt x="1026885" y="1386114"/>
                  <a:pt x="1088571" y="1524000"/>
                </a:cubicBezTo>
                <a:cubicBezTo>
                  <a:pt x="1150257" y="1661886"/>
                  <a:pt x="1177471" y="1781629"/>
                  <a:pt x="1219200" y="1905000"/>
                </a:cubicBezTo>
                <a:cubicBezTo>
                  <a:pt x="1260929" y="2028371"/>
                  <a:pt x="1302657" y="2146300"/>
                  <a:pt x="1338943" y="2264228"/>
                </a:cubicBezTo>
                <a:cubicBezTo>
                  <a:pt x="1375229" y="2382157"/>
                  <a:pt x="1406071" y="2497364"/>
                  <a:pt x="1436914" y="2612571"/>
                </a:cubicBezTo>
              </a:path>
            </a:pathLst>
          </a:cu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Полилиния 10"/>
          <p:cNvSpPr/>
          <p:nvPr/>
        </p:nvSpPr>
        <p:spPr>
          <a:xfrm>
            <a:off x="2344057" y="1426029"/>
            <a:ext cx="1008743" cy="3211285"/>
          </a:xfrm>
          <a:custGeom>
            <a:avLst/>
            <a:gdLst>
              <a:gd name="connsiteX0" fmla="*/ 301172 w 1008743"/>
              <a:gd name="connsiteY0" fmla="*/ 0 h 3211285"/>
              <a:gd name="connsiteX1" fmla="*/ 83457 w 1008743"/>
              <a:gd name="connsiteY1" fmla="*/ 468085 h 3211285"/>
              <a:gd name="connsiteX2" fmla="*/ 7257 w 1008743"/>
              <a:gd name="connsiteY2" fmla="*/ 1088571 h 3211285"/>
              <a:gd name="connsiteX3" fmla="*/ 39914 w 1008743"/>
              <a:gd name="connsiteY3" fmla="*/ 1491342 h 3211285"/>
              <a:gd name="connsiteX4" fmla="*/ 224972 w 1008743"/>
              <a:gd name="connsiteY4" fmla="*/ 2013857 h 3211285"/>
              <a:gd name="connsiteX5" fmla="*/ 399143 w 1008743"/>
              <a:gd name="connsiteY5" fmla="*/ 2340428 h 3211285"/>
              <a:gd name="connsiteX6" fmla="*/ 584200 w 1008743"/>
              <a:gd name="connsiteY6" fmla="*/ 2601685 h 3211285"/>
              <a:gd name="connsiteX7" fmla="*/ 791029 w 1008743"/>
              <a:gd name="connsiteY7" fmla="*/ 2895600 h 3211285"/>
              <a:gd name="connsiteX8" fmla="*/ 1008743 w 1008743"/>
              <a:gd name="connsiteY8" fmla="*/ 3211285 h 32112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008743" h="3211285">
                <a:moveTo>
                  <a:pt x="301172" y="0"/>
                </a:moveTo>
                <a:cubicBezTo>
                  <a:pt x="216807" y="143328"/>
                  <a:pt x="132443" y="286657"/>
                  <a:pt x="83457" y="468085"/>
                </a:cubicBezTo>
                <a:cubicBezTo>
                  <a:pt x="34471" y="649513"/>
                  <a:pt x="14514" y="918028"/>
                  <a:pt x="7257" y="1088571"/>
                </a:cubicBezTo>
                <a:cubicBezTo>
                  <a:pt x="0" y="1259114"/>
                  <a:pt x="3628" y="1337128"/>
                  <a:pt x="39914" y="1491342"/>
                </a:cubicBezTo>
                <a:cubicBezTo>
                  <a:pt x="76200" y="1645556"/>
                  <a:pt x="165101" y="1872343"/>
                  <a:pt x="224972" y="2013857"/>
                </a:cubicBezTo>
                <a:cubicBezTo>
                  <a:pt x="284843" y="2155371"/>
                  <a:pt x="339272" y="2242457"/>
                  <a:pt x="399143" y="2340428"/>
                </a:cubicBezTo>
                <a:cubicBezTo>
                  <a:pt x="459014" y="2438399"/>
                  <a:pt x="584200" y="2601685"/>
                  <a:pt x="584200" y="2601685"/>
                </a:cubicBezTo>
                <a:lnTo>
                  <a:pt x="791029" y="2895600"/>
                </a:lnTo>
                <a:cubicBezTo>
                  <a:pt x="861786" y="2997200"/>
                  <a:pt x="935264" y="3104242"/>
                  <a:pt x="1008743" y="3211285"/>
                </a:cubicBezTo>
              </a:path>
            </a:pathLst>
          </a:cu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4" name="Олег Газманов - Паруса (minus).mp3">
            <a:hlinkClick r:id="" action="ppaction://media"/>
          </p:cNvPr>
          <p:cNvPicPr>
            <a:picLocks noRot="1" noChangeAspect="1"/>
          </p:cNvPicPr>
          <p:nvPr>
            <a:audioFile r:link="rId1"/>
          </p:nvPr>
        </p:nvPicPr>
        <p:blipFill>
          <a:blip r:embed="rId4" cstate="print"/>
          <a:stretch>
            <a:fillRect/>
          </a:stretch>
        </p:blipFill>
        <p:spPr>
          <a:xfrm>
            <a:off x="8604448" y="4797152"/>
            <a:ext cx="304800" cy="3048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3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6" dur="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00"/>
                            </p:stCondLst>
                            <p:childTnLst>
                              <p:par>
                                <p:cTn id="23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1000"/>
                            </p:stCondLst>
                            <p:childTnLst>
                              <p:par>
                                <p:cTn id="27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9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20000" numSld="999">
                <p:cTn id="30" fill="hold" display="0">
                  <p:stCondLst>
                    <p:cond delay="indefinite"/>
                  </p:stCondLst>
                  <p:endCondLst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</p:childTnLst>
        </p:cTn>
      </p:par>
    </p:tnLst>
    <p:bldLst>
      <p:bldP spid="4" grpId="0" build="p"/>
      <p:bldP spid="8" grpId="0" animBg="1"/>
      <p:bldP spid="10" grpId="0" animBg="1"/>
      <p:bldP spid="11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Рисунок 16" descr="к.jpg"/>
          <p:cNvPicPr>
            <a:picLocks noChangeAspect="1"/>
          </p:cNvPicPr>
          <p:nvPr/>
        </p:nvPicPr>
        <p:blipFill>
          <a:blip r:embed="rId2" cstate="screen"/>
          <a:srcRect/>
          <a:stretch>
            <a:fillRect/>
          </a:stretch>
        </p:blipFill>
        <p:spPr>
          <a:xfrm>
            <a:off x="144488" y="908720"/>
            <a:ext cx="8820000" cy="282746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7" name="TextBox 6"/>
          <p:cNvSpPr txBox="1"/>
          <p:nvPr/>
        </p:nvSpPr>
        <p:spPr>
          <a:xfrm>
            <a:off x="2915816" y="3933056"/>
            <a:ext cx="2989704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Баренцево море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6168037" y="3933056"/>
            <a:ext cx="2580427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Карское море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467544" y="5733256"/>
            <a:ext cx="2963808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море Лаптевых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2411760" y="4869160"/>
            <a:ext cx="4786246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err="1" smtClean="0">
                <a:latin typeface="Comic Sans MS" pitchFamily="66" charset="0"/>
              </a:rPr>
              <a:t>Восточно-Сибирское</a:t>
            </a:r>
            <a:r>
              <a:rPr lang="ru-RU" sz="2800" dirty="0" smtClean="0">
                <a:latin typeface="Comic Sans MS" pitchFamily="66" charset="0"/>
              </a:rPr>
              <a:t> море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5580112" y="5733256"/>
            <a:ext cx="2921727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6"/>
          </a:fillRef>
          <a:effectRef idx="1">
            <a:schemeClr val="accent6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Чукотское море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12" name="Рисунок 11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1943768" y="1928585"/>
            <a:ext cx="540000" cy="492303"/>
          </a:xfrm>
          <a:prstGeom prst="rect">
            <a:avLst/>
          </a:prstGeom>
        </p:spPr>
      </p:pic>
      <p:pic>
        <p:nvPicPr>
          <p:cNvPr id="13" name="Рисунок 12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3455936" y="2348880"/>
            <a:ext cx="540000" cy="492303"/>
          </a:xfrm>
          <a:prstGeom prst="rect">
            <a:avLst/>
          </a:prstGeom>
        </p:spPr>
      </p:pic>
      <p:pic>
        <p:nvPicPr>
          <p:cNvPr id="14" name="Рисунок 13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4968104" y="2276872"/>
            <a:ext cx="540000" cy="492303"/>
          </a:xfrm>
          <a:prstGeom prst="rect">
            <a:avLst/>
          </a:prstGeom>
        </p:spPr>
      </p:pic>
      <p:pic>
        <p:nvPicPr>
          <p:cNvPr id="15" name="Рисунок 14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6444208" y="1928585"/>
            <a:ext cx="540000" cy="492303"/>
          </a:xfrm>
          <a:prstGeom prst="rect">
            <a:avLst/>
          </a:prstGeom>
        </p:spPr>
      </p:pic>
      <p:pic>
        <p:nvPicPr>
          <p:cNvPr id="16" name="Рисунок 15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7092280" y="1064489"/>
            <a:ext cx="540000" cy="492303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372525" y="3933056"/>
            <a:ext cx="2255259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Белое море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20" name="Рисунок 19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971600" y="2132856"/>
            <a:ext cx="540000" cy="492303"/>
          </a:xfrm>
          <a:prstGeom prst="rect">
            <a:avLst/>
          </a:prstGeom>
        </p:spPr>
      </p:pic>
      <p:sp>
        <p:nvSpPr>
          <p:cNvPr id="21" name="Заголовок 1"/>
          <p:cNvSpPr txBox="1">
            <a:spLocks/>
          </p:cNvSpPr>
          <p:nvPr/>
        </p:nvSpPr>
        <p:spPr>
          <a:xfrm>
            <a:off x="107504" y="116632"/>
            <a:ext cx="8856663" cy="57626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rmAutofit fontScale="82500" lnSpcReduction="2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4400" b="1" i="0" u="none" strike="noStrike" kern="1200" cap="none" spc="50" normalizeH="0" baseline="0" noProof="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uLnTx/>
                <a:uFillTx/>
                <a:latin typeface="+mn-lt"/>
                <a:ea typeface="+mn-ea"/>
                <a:cs typeface="+mn-cs"/>
              </a:rPr>
              <a:t>Моря Северного Ледовитого океана.</a:t>
            </a:r>
            <a:endParaRPr kumimoji="0" lang="ru-RU" sz="4400" b="1" i="0" u="none" strike="noStrike" kern="1200" cap="none" spc="50" normalizeH="0" baseline="0" noProof="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4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19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2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4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39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49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59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69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9" grpId="0" animBg="1"/>
      <p:bldP spid="10" grpId="0" animBg="1"/>
      <p:bldP spid="11" grpId="0" animBg="1"/>
      <p:bldP spid="19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4679950" y="765175"/>
            <a:ext cx="4356546" cy="5903913"/>
          </a:xfrm>
        </p:spPr>
        <p:txBody>
          <a:bodyPr>
            <a:normAutofit fontScale="92500" lnSpcReduction="20000"/>
          </a:bodyPr>
          <a:lstStyle/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	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Климат морей Северного Ледовитого океана очень суровый.</a:t>
            </a:r>
          </a:p>
          <a:p>
            <a:pPr algn="ctr">
              <a:buNone/>
            </a:pPr>
            <a:endParaRPr lang="ru-RU" dirty="0">
              <a:solidFill>
                <a:srgbClr val="C00000"/>
              </a:solidFill>
              <a:latin typeface="Comic Sans MS" pitchFamily="66" charset="0"/>
            </a:endParaRPr>
          </a:p>
          <a:p>
            <a:pPr algn="ctr">
              <a:buNone/>
            </a:pP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 </a:t>
            </a:r>
          </a:p>
          <a:p>
            <a:pPr algn="ctr">
              <a:buNone/>
            </a:pPr>
            <a:endParaRPr lang="ru-RU" dirty="0">
              <a:solidFill>
                <a:srgbClr val="C00000"/>
              </a:solidFill>
              <a:latin typeface="Comic Sans MS" pitchFamily="66" charset="0"/>
            </a:endParaRPr>
          </a:p>
          <a:p>
            <a:pPr algn="ctr">
              <a:buNone/>
            </a:pPr>
            <a:r>
              <a:rPr lang="ru-RU" dirty="0" smtClean="0">
                <a:solidFill>
                  <a:srgbClr val="008000"/>
                </a:solidFill>
                <a:latin typeface="Comic Sans MS" pitchFamily="66" charset="0"/>
              </a:rPr>
              <a:t>Не замерзает только часть Баренцева моря. Остальные моря на 8-10 месяцев скованы льдами толщиной до 3-4 метров.</a:t>
            </a:r>
            <a:endParaRPr lang="ru-RU" dirty="0">
              <a:solidFill>
                <a:srgbClr val="008000"/>
              </a:solidFill>
              <a:latin typeface="Comic Sans MS" pitchFamily="66" charset="0"/>
            </a:endParaRPr>
          </a:p>
        </p:txBody>
      </p:sp>
      <p:pic>
        <p:nvPicPr>
          <p:cNvPr id="8" name="Рисунок 7" descr="5.jpg"/>
          <p:cNvPicPr>
            <a:picLocks noChangeAspect="1"/>
          </p:cNvPicPr>
          <p:nvPr/>
        </p:nvPicPr>
        <p:blipFill>
          <a:blip r:embed="rId2" cstate="screen"/>
          <a:stretch>
            <a:fillRect/>
          </a:stretch>
        </p:blipFill>
        <p:spPr>
          <a:xfrm>
            <a:off x="179512" y="260648"/>
            <a:ext cx="4680000" cy="3173040"/>
          </a:xfrm>
          <a:prstGeom prst="roundRect">
            <a:avLst/>
          </a:prstGeom>
          <a:effectLst>
            <a:softEdge rad="63500"/>
          </a:effectLst>
        </p:spPr>
      </p:pic>
      <p:pic>
        <p:nvPicPr>
          <p:cNvPr id="12" name="Рисунок 11" descr="9.jp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179512" y="3501008"/>
            <a:ext cx="4680000" cy="3112200"/>
          </a:xfrm>
          <a:prstGeom prst="roundRect">
            <a:avLst/>
          </a:prstGeom>
          <a:effectLst>
            <a:softEdge rad="635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" name="Рисунок 31" descr="rus_geographic.jpg"/>
          <p:cNvPicPr>
            <a:picLocks noChangeAspect="1"/>
          </p:cNvPicPr>
          <p:nvPr/>
        </p:nvPicPr>
        <p:blipFill>
          <a:blip r:embed="rId2" cstate="screen"/>
          <a:srcRect/>
          <a:stretch>
            <a:fillRect/>
          </a:stretch>
        </p:blipFill>
        <p:spPr>
          <a:xfrm>
            <a:off x="107504" y="332656"/>
            <a:ext cx="6264696" cy="6446740"/>
          </a:xfrm>
          <a:prstGeom prst="rect">
            <a:avLst/>
          </a:prstGeom>
        </p:spPr>
      </p:pic>
      <p:sp>
        <p:nvSpPr>
          <p:cNvPr id="5" name="Заголовок 1"/>
          <p:cNvSpPr>
            <a:spLocks noGrp="1"/>
          </p:cNvSpPr>
          <p:nvPr>
            <p:ph type="title" idx="4294967295"/>
          </p:nvPr>
        </p:nvSpPr>
        <p:spPr>
          <a:xfrm>
            <a:off x="107504" y="116632"/>
            <a:ext cx="8856663" cy="576262"/>
          </a:xfr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normAutofit fontScale="9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Моря Атлантического океана.</a:t>
            </a:r>
            <a:endParaRPr lang="ru-RU" b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6516216" y="1268760"/>
            <a:ext cx="2412939" cy="1055608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Балтийское </a:t>
            </a:r>
          </a:p>
          <a:p>
            <a:pPr algn="ctr"/>
            <a:r>
              <a:rPr lang="ru-RU" sz="2800" dirty="0" smtClean="0">
                <a:latin typeface="Comic Sans MS" pitchFamily="66" charset="0"/>
              </a:rPr>
              <a:t>море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6516216" y="3284984"/>
            <a:ext cx="2423562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Чёрное море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13" name="Рисунок 12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1367712" y="1646921"/>
            <a:ext cx="612000" cy="557943"/>
          </a:xfrm>
          <a:prstGeom prst="rect">
            <a:avLst/>
          </a:prstGeom>
        </p:spPr>
      </p:pic>
      <p:pic>
        <p:nvPicPr>
          <p:cNvPr id="26" name="Рисунок 25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107504" y="4527241"/>
            <a:ext cx="612000" cy="557943"/>
          </a:xfrm>
          <a:prstGeom prst="rect">
            <a:avLst/>
          </a:prstGeom>
        </p:spPr>
      </p:pic>
      <p:sp>
        <p:nvSpPr>
          <p:cNvPr id="30" name="TextBox 29"/>
          <p:cNvSpPr txBox="1"/>
          <p:nvPr/>
        </p:nvSpPr>
        <p:spPr>
          <a:xfrm>
            <a:off x="6876256" y="4437112"/>
            <a:ext cx="1852267" cy="1055608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Азовское</a:t>
            </a:r>
          </a:p>
          <a:p>
            <a:pPr algn="ctr"/>
            <a:r>
              <a:rPr lang="ru-RU" sz="2800" dirty="0" smtClean="0">
                <a:latin typeface="Comic Sans MS" pitchFamily="66" charset="0"/>
              </a:rPr>
              <a:t>море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31" name="Рисунок 30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683568" y="4167201"/>
            <a:ext cx="612000" cy="557943"/>
          </a:xfrm>
          <a:prstGeom prst="rect">
            <a:avLst/>
          </a:prstGeom>
        </p:spPr>
      </p:pic>
      <p:sp>
        <p:nvSpPr>
          <p:cNvPr id="33" name="Полилиния 32"/>
          <p:cNvSpPr/>
          <p:nvPr/>
        </p:nvSpPr>
        <p:spPr>
          <a:xfrm>
            <a:off x="2525486" y="1367972"/>
            <a:ext cx="1513114" cy="830942"/>
          </a:xfrm>
          <a:custGeom>
            <a:avLst/>
            <a:gdLst>
              <a:gd name="connsiteX0" fmla="*/ 1513114 w 1513114"/>
              <a:gd name="connsiteY0" fmla="*/ 47171 h 830942"/>
              <a:gd name="connsiteX1" fmla="*/ 1382485 w 1513114"/>
              <a:gd name="connsiteY1" fmla="*/ 14514 h 830942"/>
              <a:gd name="connsiteX2" fmla="*/ 1306285 w 1513114"/>
              <a:gd name="connsiteY2" fmla="*/ 3628 h 830942"/>
              <a:gd name="connsiteX3" fmla="*/ 1284514 w 1513114"/>
              <a:gd name="connsiteY3" fmla="*/ 36285 h 830942"/>
              <a:gd name="connsiteX4" fmla="*/ 1208314 w 1513114"/>
              <a:gd name="connsiteY4" fmla="*/ 58057 h 830942"/>
              <a:gd name="connsiteX5" fmla="*/ 1208314 w 1513114"/>
              <a:gd name="connsiteY5" fmla="*/ 166914 h 830942"/>
              <a:gd name="connsiteX6" fmla="*/ 1175657 w 1513114"/>
              <a:gd name="connsiteY6" fmla="*/ 221342 h 830942"/>
              <a:gd name="connsiteX7" fmla="*/ 1110343 w 1513114"/>
              <a:gd name="connsiteY7" fmla="*/ 221342 h 830942"/>
              <a:gd name="connsiteX8" fmla="*/ 1023257 w 1513114"/>
              <a:gd name="connsiteY8" fmla="*/ 210457 h 830942"/>
              <a:gd name="connsiteX9" fmla="*/ 979714 w 1513114"/>
              <a:gd name="connsiteY9" fmla="*/ 297542 h 830942"/>
              <a:gd name="connsiteX10" fmla="*/ 903514 w 1513114"/>
              <a:gd name="connsiteY10" fmla="*/ 395514 h 830942"/>
              <a:gd name="connsiteX11" fmla="*/ 783771 w 1513114"/>
              <a:gd name="connsiteY11" fmla="*/ 428171 h 830942"/>
              <a:gd name="connsiteX12" fmla="*/ 740228 w 1513114"/>
              <a:gd name="connsiteY12" fmla="*/ 482599 h 830942"/>
              <a:gd name="connsiteX13" fmla="*/ 685800 w 1513114"/>
              <a:gd name="connsiteY13" fmla="*/ 558799 h 830942"/>
              <a:gd name="connsiteX14" fmla="*/ 620485 w 1513114"/>
              <a:gd name="connsiteY14" fmla="*/ 613228 h 830942"/>
              <a:gd name="connsiteX15" fmla="*/ 576943 w 1513114"/>
              <a:gd name="connsiteY15" fmla="*/ 602342 h 830942"/>
              <a:gd name="connsiteX16" fmla="*/ 522514 w 1513114"/>
              <a:gd name="connsiteY16" fmla="*/ 787399 h 830942"/>
              <a:gd name="connsiteX17" fmla="*/ 348343 w 1513114"/>
              <a:gd name="connsiteY17" fmla="*/ 830942 h 830942"/>
              <a:gd name="connsiteX18" fmla="*/ 87085 w 1513114"/>
              <a:gd name="connsiteY18" fmla="*/ 787399 h 830942"/>
              <a:gd name="connsiteX19" fmla="*/ 0 w 1513114"/>
              <a:gd name="connsiteY19" fmla="*/ 787399 h 8309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</a:cxnLst>
            <a:rect l="l" t="t" r="r" b="b"/>
            <a:pathLst>
              <a:path w="1513114" h="830942">
                <a:moveTo>
                  <a:pt x="1513114" y="47171"/>
                </a:moveTo>
                <a:cubicBezTo>
                  <a:pt x="1465035" y="34471"/>
                  <a:pt x="1416956" y="21771"/>
                  <a:pt x="1382485" y="14514"/>
                </a:cubicBezTo>
                <a:cubicBezTo>
                  <a:pt x="1348014" y="7257"/>
                  <a:pt x="1322613" y="0"/>
                  <a:pt x="1306285" y="3628"/>
                </a:cubicBezTo>
                <a:cubicBezTo>
                  <a:pt x="1289957" y="7256"/>
                  <a:pt x="1300842" y="27214"/>
                  <a:pt x="1284514" y="36285"/>
                </a:cubicBezTo>
                <a:cubicBezTo>
                  <a:pt x="1268186" y="45356"/>
                  <a:pt x="1221014" y="36286"/>
                  <a:pt x="1208314" y="58057"/>
                </a:cubicBezTo>
                <a:cubicBezTo>
                  <a:pt x="1195614" y="79828"/>
                  <a:pt x="1213757" y="139700"/>
                  <a:pt x="1208314" y="166914"/>
                </a:cubicBezTo>
                <a:cubicBezTo>
                  <a:pt x="1202871" y="194128"/>
                  <a:pt x="1191985" y="212271"/>
                  <a:pt x="1175657" y="221342"/>
                </a:cubicBezTo>
                <a:cubicBezTo>
                  <a:pt x="1159329" y="230413"/>
                  <a:pt x="1135743" y="223156"/>
                  <a:pt x="1110343" y="221342"/>
                </a:cubicBezTo>
                <a:cubicBezTo>
                  <a:pt x="1084943" y="219528"/>
                  <a:pt x="1045028" y="197757"/>
                  <a:pt x="1023257" y="210457"/>
                </a:cubicBezTo>
                <a:cubicBezTo>
                  <a:pt x="1001486" y="223157"/>
                  <a:pt x="999671" y="266699"/>
                  <a:pt x="979714" y="297542"/>
                </a:cubicBezTo>
                <a:cubicBezTo>
                  <a:pt x="959757" y="328385"/>
                  <a:pt x="936171" y="373743"/>
                  <a:pt x="903514" y="395514"/>
                </a:cubicBezTo>
                <a:cubicBezTo>
                  <a:pt x="870857" y="417285"/>
                  <a:pt x="810985" y="413657"/>
                  <a:pt x="783771" y="428171"/>
                </a:cubicBezTo>
                <a:cubicBezTo>
                  <a:pt x="756557" y="442685"/>
                  <a:pt x="756556" y="460828"/>
                  <a:pt x="740228" y="482599"/>
                </a:cubicBezTo>
                <a:cubicBezTo>
                  <a:pt x="723900" y="504370"/>
                  <a:pt x="705757" y="537027"/>
                  <a:pt x="685800" y="558799"/>
                </a:cubicBezTo>
                <a:cubicBezTo>
                  <a:pt x="665843" y="580571"/>
                  <a:pt x="638628" y="605971"/>
                  <a:pt x="620485" y="613228"/>
                </a:cubicBezTo>
                <a:cubicBezTo>
                  <a:pt x="602342" y="620485"/>
                  <a:pt x="593271" y="573314"/>
                  <a:pt x="576943" y="602342"/>
                </a:cubicBezTo>
                <a:cubicBezTo>
                  <a:pt x="560615" y="631370"/>
                  <a:pt x="560614" y="749299"/>
                  <a:pt x="522514" y="787399"/>
                </a:cubicBezTo>
                <a:cubicBezTo>
                  <a:pt x="484414" y="825499"/>
                  <a:pt x="420914" y="830942"/>
                  <a:pt x="348343" y="830942"/>
                </a:cubicBezTo>
                <a:cubicBezTo>
                  <a:pt x="275772" y="830942"/>
                  <a:pt x="145142" y="794656"/>
                  <a:pt x="87085" y="787399"/>
                </a:cubicBezTo>
                <a:cubicBezTo>
                  <a:pt x="29028" y="780142"/>
                  <a:pt x="14514" y="783770"/>
                  <a:pt x="0" y="787399"/>
                </a:cubicBezTo>
              </a:path>
            </a:pathLst>
          </a:custGeom>
          <a:ln w="571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4" name="Полилиния 33"/>
          <p:cNvSpPr/>
          <p:nvPr/>
        </p:nvSpPr>
        <p:spPr>
          <a:xfrm>
            <a:off x="1121229" y="2231571"/>
            <a:ext cx="1143000" cy="2331357"/>
          </a:xfrm>
          <a:custGeom>
            <a:avLst/>
            <a:gdLst>
              <a:gd name="connsiteX0" fmla="*/ 1143000 w 1143000"/>
              <a:gd name="connsiteY0" fmla="*/ 0 h 2331357"/>
              <a:gd name="connsiteX1" fmla="*/ 1012371 w 1143000"/>
              <a:gd name="connsiteY1" fmla="*/ 97972 h 2331357"/>
              <a:gd name="connsiteX2" fmla="*/ 914400 w 1143000"/>
              <a:gd name="connsiteY2" fmla="*/ 163286 h 2331357"/>
              <a:gd name="connsiteX3" fmla="*/ 783771 w 1143000"/>
              <a:gd name="connsiteY3" fmla="*/ 283029 h 2331357"/>
              <a:gd name="connsiteX4" fmla="*/ 729342 w 1143000"/>
              <a:gd name="connsiteY4" fmla="*/ 326572 h 2331357"/>
              <a:gd name="connsiteX5" fmla="*/ 685800 w 1143000"/>
              <a:gd name="connsiteY5" fmla="*/ 359229 h 2331357"/>
              <a:gd name="connsiteX6" fmla="*/ 718457 w 1143000"/>
              <a:gd name="connsiteY6" fmla="*/ 446315 h 2331357"/>
              <a:gd name="connsiteX7" fmla="*/ 729342 w 1143000"/>
              <a:gd name="connsiteY7" fmla="*/ 478972 h 2331357"/>
              <a:gd name="connsiteX8" fmla="*/ 664028 w 1143000"/>
              <a:gd name="connsiteY8" fmla="*/ 511629 h 2331357"/>
              <a:gd name="connsiteX9" fmla="*/ 751114 w 1143000"/>
              <a:gd name="connsiteY9" fmla="*/ 544286 h 2331357"/>
              <a:gd name="connsiteX10" fmla="*/ 762000 w 1143000"/>
              <a:gd name="connsiteY10" fmla="*/ 631372 h 2331357"/>
              <a:gd name="connsiteX11" fmla="*/ 696685 w 1143000"/>
              <a:gd name="connsiteY11" fmla="*/ 685800 h 2331357"/>
              <a:gd name="connsiteX12" fmla="*/ 653142 w 1143000"/>
              <a:gd name="connsiteY12" fmla="*/ 740229 h 2331357"/>
              <a:gd name="connsiteX13" fmla="*/ 566057 w 1143000"/>
              <a:gd name="connsiteY13" fmla="*/ 794658 h 2331357"/>
              <a:gd name="connsiteX14" fmla="*/ 566057 w 1143000"/>
              <a:gd name="connsiteY14" fmla="*/ 859972 h 2331357"/>
              <a:gd name="connsiteX15" fmla="*/ 522514 w 1143000"/>
              <a:gd name="connsiteY15" fmla="*/ 957943 h 2331357"/>
              <a:gd name="connsiteX16" fmla="*/ 555171 w 1143000"/>
              <a:gd name="connsiteY16" fmla="*/ 1023258 h 2331357"/>
              <a:gd name="connsiteX17" fmla="*/ 468085 w 1143000"/>
              <a:gd name="connsiteY17" fmla="*/ 1066800 h 2331357"/>
              <a:gd name="connsiteX18" fmla="*/ 424542 w 1143000"/>
              <a:gd name="connsiteY18" fmla="*/ 968829 h 2331357"/>
              <a:gd name="connsiteX19" fmla="*/ 359228 w 1143000"/>
              <a:gd name="connsiteY19" fmla="*/ 936172 h 2331357"/>
              <a:gd name="connsiteX20" fmla="*/ 337457 w 1143000"/>
              <a:gd name="connsiteY20" fmla="*/ 990600 h 2331357"/>
              <a:gd name="connsiteX21" fmla="*/ 272142 w 1143000"/>
              <a:gd name="connsiteY21" fmla="*/ 1088572 h 2331357"/>
              <a:gd name="connsiteX22" fmla="*/ 337457 w 1143000"/>
              <a:gd name="connsiteY22" fmla="*/ 1121229 h 2331357"/>
              <a:gd name="connsiteX23" fmla="*/ 359228 w 1143000"/>
              <a:gd name="connsiteY23" fmla="*/ 1164772 h 2331357"/>
              <a:gd name="connsiteX24" fmla="*/ 424542 w 1143000"/>
              <a:gd name="connsiteY24" fmla="*/ 1219200 h 2331357"/>
              <a:gd name="connsiteX25" fmla="*/ 424542 w 1143000"/>
              <a:gd name="connsiteY25" fmla="*/ 1295400 h 2331357"/>
              <a:gd name="connsiteX26" fmla="*/ 370114 w 1143000"/>
              <a:gd name="connsiteY26" fmla="*/ 1382486 h 2331357"/>
              <a:gd name="connsiteX27" fmla="*/ 326571 w 1143000"/>
              <a:gd name="connsiteY27" fmla="*/ 1426029 h 2331357"/>
              <a:gd name="connsiteX28" fmla="*/ 326571 w 1143000"/>
              <a:gd name="connsiteY28" fmla="*/ 1491343 h 2331357"/>
              <a:gd name="connsiteX29" fmla="*/ 326571 w 1143000"/>
              <a:gd name="connsiteY29" fmla="*/ 1556658 h 2331357"/>
              <a:gd name="connsiteX30" fmla="*/ 293914 w 1143000"/>
              <a:gd name="connsiteY30" fmla="*/ 1621972 h 2331357"/>
              <a:gd name="connsiteX31" fmla="*/ 304800 w 1143000"/>
              <a:gd name="connsiteY31" fmla="*/ 1676400 h 2331357"/>
              <a:gd name="connsiteX32" fmla="*/ 370114 w 1143000"/>
              <a:gd name="connsiteY32" fmla="*/ 1807029 h 2331357"/>
              <a:gd name="connsiteX33" fmla="*/ 391885 w 1143000"/>
              <a:gd name="connsiteY33" fmla="*/ 1872343 h 2331357"/>
              <a:gd name="connsiteX34" fmla="*/ 457200 w 1143000"/>
              <a:gd name="connsiteY34" fmla="*/ 2035629 h 2331357"/>
              <a:gd name="connsiteX35" fmla="*/ 468085 w 1143000"/>
              <a:gd name="connsiteY35" fmla="*/ 2155372 h 2331357"/>
              <a:gd name="connsiteX36" fmla="*/ 391885 w 1143000"/>
              <a:gd name="connsiteY36" fmla="*/ 2198915 h 2331357"/>
              <a:gd name="connsiteX37" fmla="*/ 326571 w 1143000"/>
              <a:gd name="connsiteY37" fmla="*/ 2286000 h 2331357"/>
              <a:gd name="connsiteX38" fmla="*/ 283028 w 1143000"/>
              <a:gd name="connsiteY38" fmla="*/ 2329543 h 2331357"/>
              <a:gd name="connsiteX39" fmla="*/ 130628 w 1143000"/>
              <a:gd name="connsiteY39" fmla="*/ 2296886 h 2331357"/>
              <a:gd name="connsiteX40" fmla="*/ 65314 w 1143000"/>
              <a:gd name="connsiteY40" fmla="*/ 2286000 h 2331357"/>
              <a:gd name="connsiteX41" fmla="*/ 0 w 1143000"/>
              <a:gd name="connsiteY41" fmla="*/ 2286000 h 23313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</a:cxnLst>
            <a:rect l="l" t="t" r="r" b="b"/>
            <a:pathLst>
              <a:path w="1143000" h="2331357">
                <a:moveTo>
                  <a:pt x="1143000" y="0"/>
                </a:moveTo>
                <a:cubicBezTo>
                  <a:pt x="1096735" y="35379"/>
                  <a:pt x="1050471" y="70758"/>
                  <a:pt x="1012371" y="97972"/>
                </a:cubicBezTo>
                <a:cubicBezTo>
                  <a:pt x="974271" y="125186"/>
                  <a:pt x="952500" y="132443"/>
                  <a:pt x="914400" y="163286"/>
                </a:cubicBezTo>
                <a:cubicBezTo>
                  <a:pt x="876300" y="194129"/>
                  <a:pt x="814614" y="255815"/>
                  <a:pt x="783771" y="283029"/>
                </a:cubicBezTo>
                <a:cubicBezTo>
                  <a:pt x="752928" y="310243"/>
                  <a:pt x="745671" y="313872"/>
                  <a:pt x="729342" y="326572"/>
                </a:cubicBezTo>
                <a:cubicBezTo>
                  <a:pt x="713014" y="339272"/>
                  <a:pt x="687614" y="339272"/>
                  <a:pt x="685800" y="359229"/>
                </a:cubicBezTo>
                <a:cubicBezTo>
                  <a:pt x="683986" y="379186"/>
                  <a:pt x="711200" y="426358"/>
                  <a:pt x="718457" y="446315"/>
                </a:cubicBezTo>
                <a:cubicBezTo>
                  <a:pt x="725714" y="466272"/>
                  <a:pt x="738414" y="468086"/>
                  <a:pt x="729342" y="478972"/>
                </a:cubicBezTo>
                <a:cubicBezTo>
                  <a:pt x="720271" y="489858"/>
                  <a:pt x="660399" y="500743"/>
                  <a:pt x="664028" y="511629"/>
                </a:cubicBezTo>
                <a:cubicBezTo>
                  <a:pt x="667657" y="522515"/>
                  <a:pt x="734785" y="524329"/>
                  <a:pt x="751114" y="544286"/>
                </a:cubicBezTo>
                <a:cubicBezTo>
                  <a:pt x="767443" y="564243"/>
                  <a:pt x="771071" y="607786"/>
                  <a:pt x="762000" y="631372"/>
                </a:cubicBezTo>
                <a:cubicBezTo>
                  <a:pt x="752929" y="654958"/>
                  <a:pt x="714828" y="667657"/>
                  <a:pt x="696685" y="685800"/>
                </a:cubicBezTo>
                <a:cubicBezTo>
                  <a:pt x="678542" y="703943"/>
                  <a:pt x="674913" y="722086"/>
                  <a:pt x="653142" y="740229"/>
                </a:cubicBezTo>
                <a:cubicBezTo>
                  <a:pt x="631371" y="758372"/>
                  <a:pt x="580571" y="774701"/>
                  <a:pt x="566057" y="794658"/>
                </a:cubicBezTo>
                <a:cubicBezTo>
                  <a:pt x="551543" y="814615"/>
                  <a:pt x="573314" y="832758"/>
                  <a:pt x="566057" y="859972"/>
                </a:cubicBezTo>
                <a:cubicBezTo>
                  <a:pt x="558800" y="887186"/>
                  <a:pt x="524328" y="930729"/>
                  <a:pt x="522514" y="957943"/>
                </a:cubicBezTo>
                <a:cubicBezTo>
                  <a:pt x="520700" y="985157"/>
                  <a:pt x="564242" y="1005115"/>
                  <a:pt x="555171" y="1023258"/>
                </a:cubicBezTo>
                <a:cubicBezTo>
                  <a:pt x="546100" y="1041401"/>
                  <a:pt x="489857" y="1075872"/>
                  <a:pt x="468085" y="1066800"/>
                </a:cubicBezTo>
                <a:cubicBezTo>
                  <a:pt x="446314" y="1057729"/>
                  <a:pt x="442685" y="990600"/>
                  <a:pt x="424542" y="968829"/>
                </a:cubicBezTo>
                <a:cubicBezTo>
                  <a:pt x="406399" y="947058"/>
                  <a:pt x="373742" y="932544"/>
                  <a:pt x="359228" y="936172"/>
                </a:cubicBezTo>
                <a:cubicBezTo>
                  <a:pt x="344714" y="939800"/>
                  <a:pt x="351971" y="965200"/>
                  <a:pt x="337457" y="990600"/>
                </a:cubicBezTo>
                <a:cubicBezTo>
                  <a:pt x="322943" y="1016000"/>
                  <a:pt x="272142" y="1066801"/>
                  <a:pt x="272142" y="1088572"/>
                </a:cubicBezTo>
                <a:cubicBezTo>
                  <a:pt x="272142" y="1110343"/>
                  <a:pt x="322943" y="1108529"/>
                  <a:pt x="337457" y="1121229"/>
                </a:cubicBezTo>
                <a:cubicBezTo>
                  <a:pt x="351971" y="1133929"/>
                  <a:pt x="344714" y="1148444"/>
                  <a:pt x="359228" y="1164772"/>
                </a:cubicBezTo>
                <a:cubicBezTo>
                  <a:pt x="373742" y="1181101"/>
                  <a:pt x="413656" y="1197429"/>
                  <a:pt x="424542" y="1219200"/>
                </a:cubicBezTo>
                <a:cubicBezTo>
                  <a:pt x="435428" y="1240971"/>
                  <a:pt x="433613" y="1268186"/>
                  <a:pt x="424542" y="1295400"/>
                </a:cubicBezTo>
                <a:cubicBezTo>
                  <a:pt x="415471" y="1322614"/>
                  <a:pt x="386442" y="1360715"/>
                  <a:pt x="370114" y="1382486"/>
                </a:cubicBezTo>
                <a:cubicBezTo>
                  <a:pt x="353786" y="1404257"/>
                  <a:pt x="333828" y="1407886"/>
                  <a:pt x="326571" y="1426029"/>
                </a:cubicBezTo>
                <a:cubicBezTo>
                  <a:pt x="319314" y="1444172"/>
                  <a:pt x="326571" y="1491343"/>
                  <a:pt x="326571" y="1491343"/>
                </a:cubicBezTo>
                <a:cubicBezTo>
                  <a:pt x="326571" y="1513114"/>
                  <a:pt x="332014" y="1534887"/>
                  <a:pt x="326571" y="1556658"/>
                </a:cubicBezTo>
                <a:cubicBezTo>
                  <a:pt x="321128" y="1578430"/>
                  <a:pt x="297542" y="1602015"/>
                  <a:pt x="293914" y="1621972"/>
                </a:cubicBezTo>
                <a:cubicBezTo>
                  <a:pt x="290286" y="1641929"/>
                  <a:pt x="292100" y="1645557"/>
                  <a:pt x="304800" y="1676400"/>
                </a:cubicBezTo>
                <a:cubicBezTo>
                  <a:pt x="317500" y="1707243"/>
                  <a:pt x="355600" y="1774372"/>
                  <a:pt x="370114" y="1807029"/>
                </a:cubicBezTo>
                <a:cubicBezTo>
                  <a:pt x="384628" y="1839686"/>
                  <a:pt x="377371" y="1834243"/>
                  <a:pt x="391885" y="1872343"/>
                </a:cubicBezTo>
                <a:cubicBezTo>
                  <a:pt x="406399" y="1910443"/>
                  <a:pt x="444500" y="1988458"/>
                  <a:pt x="457200" y="2035629"/>
                </a:cubicBezTo>
                <a:cubicBezTo>
                  <a:pt x="469900" y="2082801"/>
                  <a:pt x="478971" y="2128158"/>
                  <a:pt x="468085" y="2155372"/>
                </a:cubicBezTo>
                <a:cubicBezTo>
                  <a:pt x="457199" y="2182586"/>
                  <a:pt x="415471" y="2177144"/>
                  <a:pt x="391885" y="2198915"/>
                </a:cubicBezTo>
                <a:cubicBezTo>
                  <a:pt x="368299" y="2220686"/>
                  <a:pt x="344714" y="2264229"/>
                  <a:pt x="326571" y="2286000"/>
                </a:cubicBezTo>
                <a:cubicBezTo>
                  <a:pt x="308428" y="2307771"/>
                  <a:pt x="315685" y="2327729"/>
                  <a:pt x="283028" y="2329543"/>
                </a:cubicBezTo>
                <a:cubicBezTo>
                  <a:pt x="250371" y="2331357"/>
                  <a:pt x="166914" y="2304143"/>
                  <a:pt x="130628" y="2296886"/>
                </a:cubicBezTo>
                <a:cubicBezTo>
                  <a:pt x="94342" y="2289629"/>
                  <a:pt x="87085" y="2287814"/>
                  <a:pt x="65314" y="2286000"/>
                </a:cubicBezTo>
                <a:cubicBezTo>
                  <a:pt x="43543" y="2284186"/>
                  <a:pt x="21771" y="2285093"/>
                  <a:pt x="0" y="2286000"/>
                </a:cubicBezTo>
              </a:path>
            </a:pathLst>
          </a:custGeom>
          <a:ln w="571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Полилиния 34"/>
          <p:cNvSpPr/>
          <p:nvPr/>
        </p:nvSpPr>
        <p:spPr>
          <a:xfrm>
            <a:off x="740229" y="4604657"/>
            <a:ext cx="620485" cy="1754414"/>
          </a:xfrm>
          <a:custGeom>
            <a:avLst/>
            <a:gdLst>
              <a:gd name="connsiteX0" fmla="*/ 0 w 620485"/>
              <a:gd name="connsiteY0" fmla="*/ 0 h 1754414"/>
              <a:gd name="connsiteX1" fmla="*/ 21771 w 620485"/>
              <a:gd name="connsiteY1" fmla="*/ 206829 h 1754414"/>
              <a:gd name="connsiteX2" fmla="*/ 65314 w 620485"/>
              <a:gd name="connsiteY2" fmla="*/ 348343 h 1754414"/>
              <a:gd name="connsiteX3" fmla="*/ 54428 w 620485"/>
              <a:gd name="connsiteY3" fmla="*/ 587829 h 1754414"/>
              <a:gd name="connsiteX4" fmla="*/ 54428 w 620485"/>
              <a:gd name="connsiteY4" fmla="*/ 772886 h 1754414"/>
              <a:gd name="connsiteX5" fmla="*/ 65314 w 620485"/>
              <a:gd name="connsiteY5" fmla="*/ 881743 h 1754414"/>
              <a:gd name="connsiteX6" fmla="*/ 163285 w 620485"/>
              <a:gd name="connsiteY6" fmla="*/ 947057 h 1754414"/>
              <a:gd name="connsiteX7" fmla="*/ 283028 w 620485"/>
              <a:gd name="connsiteY7" fmla="*/ 1012372 h 1754414"/>
              <a:gd name="connsiteX8" fmla="*/ 391885 w 620485"/>
              <a:gd name="connsiteY8" fmla="*/ 1230086 h 1754414"/>
              <a:gd name="connsiteX9" fmla="*/ 391885 w 620485"/>
              <a:gd name="connsiteY9" fmla="*/ 1371600 h 1754414"/>
              <a:gd name="connsiteX10" fmla="*/ 424542 w 620485"/>
              <a:gd name="connsiteY10" fmla="*/ 1524000 h 1754414"/>
              <a:gd name="connsiteX11" fmla="*/ 446314 w 620485"/>
              <a:gd name="connsiteY11" fmla="*/ 1719943 h 1754414"/>
              <a:gd name="connsiteX12" fmla="*/ 587828 w 620485"/>
              <a:gd name="connsiteY12" fmla="*/ 1730829 h 1754414"/>
              <a:gd name="connsiteX13" fmla="*/ 576942 w 620485"/>
              <a:gd name="connsiteY13" fmla="*/ 1719943 h 1754414"/>
              <a:gd name="connsiteX14" fmla="*/ 620485 w 620485"/>
              <a:gd name="connsiteY14" fmla="*/ 1730829 h 175441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620485" h="1754414">
                <a:moveTo>
                  <a:pt x="0" y="0"/>
                </a:moveTo>
                <a:cubicBezTo>
                  <a:pt x="5442" y="74386"/>
                  <a:pt x="10885" y="148772"/>
                  <a:pt x="21771" y="206829"/>
                </a:cubicBezTo>
                <a:cubicBezTo>
                  <a:pt x="32657" y="264886"/>
                  <a:pt x="59871" y="284843"/>
                  <a:pt x="65314" y="348343"/>
                </a:cubicBezTo>
                <a:cubicBezTo>
                  <a:pt x="70757" y="411843"/>
                  <a:pt x="56242" y="517072"/>
                  <a:pt x="54428" y="587829"/>
                </a:cubicBezTo>
                <a:cubicBezTo>
                  <a:pt x="52614" y="658586"/>
                  <a:pt x="52614" y="723900"/>
                  <a:pt x="54428" y="772886"/>
                </a:cubicBezTo>
                <a:cubicBezTo>
                  <a:pt x="56242" y="821872"/>
                  <a:pt x="47171" y="852715"/>
                  <a:pt x="65314" y="881743"/>
                </a:cubicBezTo>
                <a:cubicBezTo>
                  <a:pt x="83457" y="910771"/>
                  <a:pt x="126999" y="925286"/>
                  <a:pt x="163285" y="947057"/>
                </a:cubicBezTo>
                <a:cubicBezTo>
                  <a:pt x="199571" y="968828"/>
                  <a:pt x="244928" y="965201"/>
                  <a:pt x="283028" y="1012372"/>
                </a:cubicBezTo>
                <a:cubicBezTo>
                  <a:pt x="321128" y="1059543"/>
                  <a:pt x="373742" y="1170215"/>
                  <a:pt x="391885" y="1230086"/>
                </a:cubicBezTo>
                <a:cubicBezTo>
                  <a:pt x="410028" y="1289957"/>
                  <a:pt x="386442" y="1322614"/>
                  <a:pt x="391885" y="1371600"/>
                </a:cubicBezTo>
                <a:cubicBezTo>
                  <a:pt x="397328" y="1420586"/>
                  <a:pt x="415471" y="1465943"/>
                  <a:pt x="424542" y="1524000"/>
                </a:cubicBezTo>
                <a:cubicBezTo>
                  <a:pt x="433613" y="1582057"/>
                  <a:pt x="419100" y="1685472"/>
                  <a:pt x="446314" y="1719943"/>
                </a:cubicBezTo>
                <a:cubicBezTo>
                  <a:pt x="473528" y="1754414"/>
                  <a:pt x="566057" y="1730829"/>
                  <a:pt x="587828" y="1730829"/>
                </a:cubicBezTo>
                <a:cubicBezTo>
                  <a:pt x="609599" y="1730829"/>
                  <a:pt x="571499" y="1719943"/>
                  <a:pt x="576942" y="1719943"/>
                </a:cubicBezTo>
                <a:cubicBezTo>
                  <a:pt x="582385" y="1719943"/>
                  <a:pt x="601435" y="1725386"/>
                  <a:pt x="620485" y="1730829"/>
                </a:cubicBezTo>
              </a:path>
            </a:pathLst>
          </a:custGeom>
          <a:ln w="571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7" name="Полилиния 36"/>
          <p:cNvSpPr/>
          <p:nvPr/>
        </p:nvSpPr>
        <p:spPr>
          <a:xfrm>
            <a:off x="1110343" y="1937657"/>
            <a:ext cx="253999" cy="315686"/>
          </a:xfrm>
          <a:custGeom>
            <a:avLst/>
            <a:gdLst>
              <a:gd name="connsiteX0" fmla="*/ 0 w 253999"/>
              <a:gd name="connsiteY0" fmla="*/ 0 h 315686"/>
              <a:gd name="connsiteX1" fmla="*/ 76200 w 253999"/>
              <a:gd name="connsiteY1" fmla="*/ 261257 h 315686"/>
              <a:gd name="connsiteX2" fmla="*/ 174171 w 253999"/>
              <a:gd name="connsiteY2" fmla="*/ 315686 h 315686"/>
              <a:gd name="connsiteX3" fmla="*/ 239486 w 253999"/>
              <a:gd name="connsiteY3" fmla="*/ 261257 h 315686"/>
              <a:gd name="connsiteX4" fmla="*/ 228600 w 253999"/>
              <a:gd name="connsiteY4" fmla="*/ 163286 h 315686"/>
              <a:gd name="connsiteX5" fmla="*/ 250371 w 253999"/>
              <a:gd name="connsiteY5" fmla="*/ 108857 h 315686"/>
              <a:gd name="connsiteX6" fmla="*/ 250371 w 253999"/>
              <a:gd name="connsiteY6" fmla="*/ 76200 h 315686"/>
              <a:gd name="connsiteX7" fmla="*/ 250371 w 253999"/>
              <a:gd name="connsiteY7" fmla="*/ 108857 h 31568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53999" h="315686">
                <a:moveTo>
                  <a:pt x="0" y="0"/>
                </a:moveTo>
                <a:cubicBezTo>
                  <a:pt x="23586" y="104321"/>
                  <a:pt x="47172" y="208643"/>
                  <a:pt x="76200" y="261257"/>
                </a:cubicBezTo>
                <a:cubicBezTo>
                  <a:pt x="105229" y="313871"/>
                  <a:pt x="146957" y="315686"/>
                  <a:pt x="174171" y="315686"/>
                </a:cubicBezTo>
                <a:cubicBezTo>
                  <a:pt x="201385" y="315686"/>
                  <a:pt x="230414" y="286657"/>
                  <a:pt x="239486" y="261257"/>
                </a:cubicBezTo>
                <a:cubicBezTo>
                  <a:pt x="248558" y="235857"/>
                  <a:pt x="226786" y="188686"/>
                  <a:pt x="228600" y="163286"/>
                </a:cubicBezTo>
                <a:cubicBezTo>
                  <a:pt x="230414" y="137886"/>
                  <a:pt x="246743" y="123371"/>
                  <a:pt x="250371" y="108857"/>
                </a:cubicBezTo>
                <a:cubicBezTo>
                  <a:pt x="253999" y="94343"/>
                  <a:pt x="250371" y="76200"/>
                  <a:pt x="250371" y="76200"/>
                </a:cubicBezTo>
                <a:lnTo>
                  <a:pt x="250371" y="108857"/>
                </a:lnTo>
              </a:path>
            </a:pathLst>
          </a:custGeom>
          <a:ln w="571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5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vertical)">
                                      <p:cBhvr>
                                        <p:cTn id="7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17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5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27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5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37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30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4572000" y="332656"/>
            <a:ext cx="4502025" cy="6335712"/>
          </a:xfrm>
        </p:spPr>
        <p:txBody>
          <a:bodyPr>
            <a:normAutofit fontScale="92500" lnSpcReduction="20000"/>
          </a:bodyPr>
          <a:lstStyle/>
          <a:p>
            <a:pPr algn="ctr">
              <a:buNone/>
            </a:pPr>
            <a:r>
              <a:rPr lang="ru-RU" dirty="0" smtClean="0">
                <a:solidFill>
                  <a:srgbClr val="0000FF"/>
                </a:solidFill>
                <a:latin typeface="Comic Sans MS" pitchFamily="66" charset="0"/>
              </a:rPr>
              <a:t>Балтийское, </a:t>
            </a:r>
          </a:p>
          <a:p>
            <a:pPr algn="ctr">
              <a:buNone/>
            </a:pPr>
            <a:r>
              <a:rPr lang="ru-RU" dirty="0" smtClean="0">
                <a:solidFill>
                  <a:srgbClr val="0000FF"/>
                </a:solidFill>
                <a:latin typeface="Comic Sans MS" pitchFamily="66" charset="0"/>
              </a:rPr>
              <a:t>Чёрное  и Азовское </a:t>
            </a:r>
          </a:p>
          <a:p>
            <a:pPr algn="ctr">
              <a:buNone/>
            </a:pPr>
            <a:r>
              <a:rPr lang="ru-RU" dirty="0" smtClean="0">
                <a:solidFill>
                  <a:srgbClr val="0000FF"/>
                </a:solidFill>
                <a:latin typeface="Comic Sans MS" pitchFamily="66" charset="0"/>
              </a:rPr>
              <a:t>моря – это моря </a:t>
            </a:r>
          </a:p>
          <a:p>
            <a:pPr algn="ctr">
              <a:buNone/>
            </a:pPr>
            <a:r>
              <a:rPr lang="ru-RU" dirty="0" smtClean="0">
                <a:solidFill>
                  <a:srgbClr val="0000FF"/>
                </a:solidFill>
                <a:latin typeface="Comic Sans MS" pitchFamily="66" charset="0"/>
              </a:rPr>
              <a:t>Атлантического океана. </a:t>
            </a:r>
          </a:p>
          <a:p>
            <a:pPr algn="ctr">
              <a:buNone/>
            </a:pPr>
            <a:r>
              <a:rPr lang="ru-RU" dirty="0" smtClean="0">
                <a:solidFill>
                  <a:srgbClr val="0000FF"/>
                </a:solidFill>
                <a:latin typeface="Comic Sans MS" pitchFamily="66" charset="0"/>
              </a:rPr>
              <a:t>Они особенно глубоко вдаются в сушу. </a:t>
            </a:r>
          </a:p>
          <a:p>
            <a:pPr algn="ctr">
              <a:buNone/>
            </a:pPr>
            <a:endParaRPr lang="ru-RU" dirty="0">
              <a:latin typeface="Comic Sans MS" pitchFamily="66" charset="0"/>
            </a:endParaRPr>
          </a:p>
          <a:p>
            <a:pPr algn="ctr">
              <a:buNone/>
            </a:pPr>
            <a:r>
              <a:rPr lang="ru-RU" dirty="0" smtClean="0">
                <a:solidFill>
                  <a:srgbClr val="008000"/>
                </a:solidFill>
                <a:latin typeface="Comic Sans MS" pitchFamily="66" charset="0"/>
              </a:rPr>
              <a:t>О Балтийском море не скажешь, что оно тёплое, но в нём купаются. А Чёрное и Азовское моря – тёплые. </a:t>
            </a:r>
          </a:p>
          <a:p>
            <a:pPr algn="ctr">
              <a:buNone/>
            </a:pPr>
            <a:r>
              <a:rPr lang="ru-RU" dirty="0" smtClean="0">
                <a:solidFill>
                  <a:srgbClr val="008000"/>
                </a:solidFill>
                <a:latin typeface="Comic Sans MS" pitchFamily="66" charset="0"/>
              </a:rPr>
              <a:t>Это места отдыха.</a:t>
            </a:r>
            <a:endParaRPr lang="ru-RU" dirty="0">
              <a:solidFill>
                <a:srgbClr val="008000"/>
              </a:solidFill>
              <a:latin typeface="Comic Sans MS" pitchFamily="66" charset="0"/>
            </a:endParaRPr>
          </a:p>
        </p:txBody>
      </p:sp>
      <p:pic>
        <p:nvPicPr>
          <p:cNvPr id="8" name="Содержимое 7" descr="10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rcRect/>
          <a:stretch>
            <a:fillRect/>
          </a:stretch>
        </p:blipFill>
        <p:spPr>
          <a:xfrm>
            <a:off x="109091" y="268288"/>
            <a:ext cx="4606925" cy="3089275"/>
          </a:xfrm>
          <a:prstGeom prst="roundRect">
            <a:avLst/>
          </a:prstGeom>
          <a:effectLst>
            <a:softEdge rad="127000"/>
          </a:effectLst>
        </p:spPr>
      </p:pic>
      <p:pic>
        <p:nvPicPr>
          <p:cNvPr id="10" name="Рисунок 9" descr="11.jp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108016" y="3429000"/>
            <a:ext cx="4608000" cy="3256320"/>
          </a:xfrm>
          <a:prstGeom prst="roundRect">
            <a:avLst/>
          </a:prstGeom>
          <a:effectLst>
            <a:softEdge rad="1270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Содержимое 9" descr="к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rcRect/>
          <a:stretch>
            <a:fillRect/>
          </a:stretch>
        </p:blipFill>
        <p:spPr>
          <a:xfrm>
            <a:off x="182240" y="908050"/>
            <a:ext cx="4749800" cy="56896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1" name="TextBox 10"/>
          <p:cNvSpPr txBox="1"/>
          <p:nvPr/>
        </p:nvSpPr>
        <p:spPr>
          <a:xfrm>
            <a:off x="5292080" y="1988840"/>
            <a:ext cx="3384376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Берингово море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580112" y="4725144"/>
            <a:ext cx="2851672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Японское море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5508104" y="3501008"/>
            <a:ext cx="2861476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Охотское море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14" name="Рисунок 13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4176016" y="1772816"/>
            <a:ext cx="540000" cy="492303"/>
          </a:xfrm>
          <a:prstGeom prst="rect">
            <a:avLst/>
          </a:prstGeom>
        </p:spPr>
      </p:pic>
      <p:pic>
        <p:nvPicPr>
          <p:cNvPr id="15" name="Рисунок 14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3995936" y="4077072"/>
            <a:ext cx="540000" cy="492303"/>
          </a:xfrm>
          <a:prstGeom prst="rect">
            <a:avLst/>
          </a:prstGeom>
        </p:spPr>
      </p:pic>
      <p:pic>
        <p:nvPicPr>
          <p:cNvPr id="16" name="Рисунок 15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3599952" y="6021288"/>
            <a:ext cx="540000" cy="492303"/>
          </a:xfrm>
          <a:prstGeom prst="rect">
            <a:avLst/>
          </a:prstGeom>
        </p:spPr>
      </p:pic>
      <p:sp>
        <p:nvSpPr>
          <p:cNvPr id="18" name="Заголовок 1"/>
          <p:cNvSpPr txBox="1">
            <a:spLocks/>
          </p:cNvSpPr>
          <p:nvPr/>
        </p:nvSpPr>
        <p:spPr>
          <a:xfrm>
            <a:off x="107504" y="116632"/>
            <a:ext cx="8856663" cy="57626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rmAutofit fontScale="82500" lnSpcReduction="2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4400" b="1" i="0" u="none" strike="noStrike" kern="1200" cap="none" spc="50" normalizeH="0" baseline="0" noProof="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uLnTx/>
                <a:uFillTx/>
                <a:latin typeface="+mn-lt"/>
                <a:ea typeface="+mn-ea"/>
                <a:cs typeface="+mn-cs"/>
              </a:rPr>
              <a:t>Моря Тихого океана.</a:t>
            </a:r>
            <a:endParaRPr kumimoji="0" lang="ru-RU" sz="4400" b="1" i="0" u="none" strike="noStrike" kern="1200" cap="none" spc="50" normalizeH="0" baseline="0" noProof="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17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27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5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37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4499993" y="404068"/>
            <a:ext cx="4536504" cy="6337300"/>
          </a:xfrm>
        </p:spPr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ru-RU" dirty="0" smtClean="0"/>
              <a:t>	</a:t>
            </a:r>
            <a:r>
              <a:rPr lang="ru-RU" dirty="0" smtClean="0">
                <a:solidFill>
                  <a:srgbClr val="008000"/>
                </a:solidFill>
                <a:latin typeface="Comic Sans MS" pitchFamily="66" charset="0"/>
              </a:rPr>
              <a:t>Природа Берингова и Охотского морей – сурова. Моря замерзают , а летом температура воды не выше +12°. Не замерзает только самое южное – Японское море. </a:t>
            </a:r>
          </a:p>
          <a:p>
            <a:pPr>
              <a:buNone/>
            </a:pPr>
            <a:r>
              <a:rPr lang="ru-RU" dirty="0">
                <a:latin typeface="Comic Sans MS" pitchFamily="66" charset="0"/>
              </a:rPr>
              <a:t>	</a:t>
            </a:r>
            <a:endParaRPr lang="ru-RU" dirty="0" smtClean="0">
              <a:latin typeface="Comic Sans MS" pitchFamily="66" charset="0"/>
            </a:endParaRPr>
          </a:p>
          <a:p>
            <a:pPr>
              <a:buNone/>
            </a:pPr>
            <a:r>
              <a:rPr lang="ru-RU" dirty="0">
                <a:latin typeface="Comic Sans MS" pitchFamily="66" charset="0"/>
              </a:rPr>
              <a:t>	</a:t>
            </a:r>
            <a:r>
              <a:rPr lang="ru-RU" dirty="0" smtClean="0">
                <a:solidFill>
                  <a:srgbClr val="0000FF"/>
                </a:solidFill>
                <a:latin typeface="Comic Sans MS" pitchFamily="66" charset="0"/>
              </a:rPr>
              <a:t>Здесь часты тайфуны и сильные штормы. В Охотском море – самые высокие в России приливы.</a:t>
            </a:r>
            <a:endParaRPr lang="ru-RU" dirty="0">
              <a:solidFill>
                <a:srgbClr val="0000FF"/>
              </a:solidFill>
              <a:latin typeface="Comic Sans MS" pitchFamily="66" charset="0"/>
            </a:endParaRPr>
          </a:p>
        </p:txBody>
      </p:sp>
      <p:pic>
        <p:nvPicPr>
          <p:cNvPr id="8" name="Содержимое 7" descr="14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tretch>
            <a:fillRect/>
          </a:stretch>
        </p:blipFill>
        <p:spPr>
          <a:xfrm>
            <a:off x="0" y="182563"/>
            <a:ext cx="4464050" cy="3187700"/>
          </a:xfrm>
          <a:prstGeom prst="roundRect">
            <a:avLst/>
          </a:prstGeom>
          <a:effectLst>
            <a:softEdge rad="127000"/>
          </a:effectLst>
        </p:spPr>
      </p:pic>
      <p:pic>
        <p:nvPicPr>
          <p:cNvPr id="6" name="Рисунок 5" descr="13.jpe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35496" y="3348813"/>
            <a:ext cx="4464496" cy="3320187"/>
          </a:xfrm>
          <a:prstGeom prst="roundRect">
            <a:avLst/>
          </a:prstGeom>
          <a:effectLst>
            <a:softEdge rad="1270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5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5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vertical)">
                                      <p:cBhvr>
                                        <p:cTn id="1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Содержимое 4" descr="18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tretch>
            <a:fillRect/>
          </a:stretch>
        </p:blipFill>
        <p:spPr>
          <a:xfrm>
            <a:off x="611560" y="108345"/>
            <a:ext cx="7920880" cy="5264872"/>
          </a:xfrm>
          <a:prstGeom prst="roundRect">
            <a:avLst/>
          </a:prstGeom>
          <a:effectLst>
            <a:softEdge rad="127000"/>
          </a:effectLst>
        </p:spPr>
      </p:pic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457969" y="5373514"/>
            <a:ext cx="8218487" cy="1439862"/>
          </a:xfrm>
          <a:prstGeom prst="roundRect">
            <a:avLst/>
          </a:prstGeom>
          <a:ln w="38100"/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>
            <a:normAutofit fontScale="77500" lnSpcReduction="20000"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ru-RU" dirty="0" smtClean="0"/>
              <a:t>	</a:t>
            </a:r>
            <a:r>
              <a:rPr lang="ru-RU" dirty="0" smtClean="0">
                <a:latin typeface="Comic Sans MS" pitchFamily="66" charset="0"/>
              </a:rPr>
              <a:t>На территории России — свыше двух миллионов озёр. За особую красоту их иногда называют «голубыми глазами Земли».</a:t>
            </a:r>
            <a:endParaRPr lang="ru-RU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Содержимое 21" descr="кк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tretch>
            <a:fillRect/>
          </a:stretch>
        </p:blipFill>
        <p:spPr>
          <a:xfrm>
            <a:off x="251520" y="1260475"/>
            <a:ext cx="8712200" cy="540861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23" name="Заголовок 1"/>
          <p:cNvSpPr>
            <a:spLocks noGrp="1"/>
          </p:cNvSpPr>
          <p:nvPr>
            <p:ph type="title" idx="4294967295"/>
          </p:nvPr>
        </p:nvSpPr>
        <p:spPr>
          <a:xfrm>
            <a:off x="467544" y="115888"/>
            <a:ext cx="8229600" cy="1143000"/>
          </a:xfrm>
        </p:spPr>
        <p:txBody>
          <a:bodyPr>
            <a:no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sz="4000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Расположение на карте </a:t>
            </a:r>
            <a:br>
              <a:rPr lang="ru-RU" sz="4000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</a:br>
            <a:r>
              <a:rPr lang="ru-RU" sz="4000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 крупных озёр  </a:t>
            </a:r>
            <a:r>
              <a:rPr lang="ru-RU" sz="4000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России</a:t>
            </a:r>
            <a:endParaRPr lang="ru-RU" sz="4000" b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2987824" y="1700808"/>
            <a:ext cx="3245428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Каспийское море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25" name="Рисунок 24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582593" y="5240953"/>
            <a:ext cx="461015" cy="420295"/>
          </a:xfrm>
          <a:prstGeom prst="rect">
            <a:avLst/>
          </a:prstGeom>
        </p:spPr>
      </p:pic>
      <p:sp>
        <p:nvSpPr>
          <p:cNvPr id="26" name="TextBox 25"/>
          <p:cNvSpPr txBox="1"/>
          <p:nvPr/>
        </p:nvSpPr>
        <p:spPr>
          <a:xfrm>
            <a:off x="3347864" y="1700808"/>
            <a:ext cx="2609839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6"/>
          </a:fillRef>
          <a:effectRef idx="1">
            <a:schemeClr val="accent6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Озеро Байкал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27" name="Рисунок 26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5220072" y="5661248"/>
            <a:ext cx="461015" cy="420295"/>
          </a:xfrm>
          <a:prstGeom prst="rect">
            <a:avLst/>
          </a:prstGeom>
        </p:spPr>
      </p:pic>
      <p:sp>
        <p:nvSpPr>
          <p:cNvPr id="28" name="TextBox 27"/>
          <p:cNvSpPr txBox="1"/>
          <p:nvPr/>
        </p:nvSpPr>
        <p:spPr>
          <a:xfrm>
            <a:off x="3059832" y="1700808"/>
            <a:ext cx="3180688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Ладожское озеро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29" name="Рисунок 28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1374681" y="2492896"/>
            <a:ext cx="461015" cy="420295"/>
          </a:xfrm>
          <a:prstGeom prst="rect">
            <a:avLst/>
          </a:prstGeom>
        </p:spPr>
      </p:pic>
      <p:sp>
        <p:nvSpPr>
          <p:cNvPr id="30" name="TextBox 29"/>
          <p:cNvSpPr txBox="1"/>
          <p:nvPr/>
        </p:nvSpPr>
        <p:spPr>
          <a:xfrm>
            <a:off x="3131840" y="1700808"/>
            <a:ext cx="2989704" cy="578882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Онежское озеро</a:t>
            </a:r>
            <a:endParaRPr lang="ru-RU" sz="2800" dirty="0">
              <a:latin typeface="Comic Sans MS" pitchFamily="66" charset="0"/>
            </a:endParaRPr>
          </a:p>
        </p:txBody>
      </p:sp>
      <p:pic>
        <p:nvPicPr>
          <p:cNvPr id="31" name="Рисунок 30" descr="2216844_1_2.pn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1907704" y="2720673"/>
            <a:ext cx="461015" cy="42029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5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vertical)">
                                      <p:cBhvr>
                                        <p:cTn id="7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2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19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8" presetClass="entr" presetSubtype="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26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1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33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8" presetID="18" presetClass="entr" presetSubtype="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40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5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47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2" presetID="18" presetClass="entr" presetSubtype="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5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9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35" presetClass="emph" presetSubtype="0" repeatCount="2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61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  <p:bldP spid="24" grpId="1" animBg="1"/>
      <p:bldP spid="26" grpId="0" animBg="1"/>
      <p:bldP spid="26" grpId="1" animBg="1"/>
      <p:bldP spid="28" grpId="0" animBg="1"/>
      <p:bldP spid="28" grpId="1" animBg="1"/>
      <p:bldP spid="30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4535488" y="333375"/>
            <a:ext cx="4429000" cy="6524625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	Самое большое </a:t>
            </a:r>
          </a:p>
          <a:p>
            <a:pPr algn="ctr">
              <a:buNone/>
            </a:pPr>
            <a:r>
              <a:rPr lang="ru-RU" dirty="0">
                <a:solidFill>
                  <a:srgbClr val="C00000"/>
                </a:solidFill>
                <a:latin typeface="Comic Sans MS" pitchFamily="66" charset="0"/>
              </a:rPr>
              <a:t>	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озеро в мире – </a:t>
            </a:r>
            <a:r>
              <a:rPr lang="ru-RU" u="sng" dirty="0" smtClean="0">
                <a:solidFill>
                  <a:srgbClr val="C00000"/>
                </a:solidFill>
                <a:latin typeface="Comic Sans MS" pitchFamily="66" charset="0"/>
              </a:rPr>
              <a:t>Каспийское море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. </a:t>
            </a:r>
          </a:p>
          <a:p>
            <a:pPr>
              <a:buNone/>
            </a:pPr>
            <a:endParaRPr lang="ru-RU" dirty="0">
              <a:solidFill>
                <a:srgbClr val="C00000"/>
              </a:solidFill>
              <a:latin typeface="Comic Sans MS" pitchFamily="66" charset="0"/>
            </a:endParaRPr>
          </a:p>
          <a:p>
            <a:pPr algn="ctr">
              <a:buNone/>
            </a:pP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	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Из-за огромных размеров его называют озером-морем или просто морем. Вода в нём солёная. В Каспийское море впадает 130 рек.</a:t>
            </a:r>
            <a:endParaRPr lang="ru-RU" dirty="0">
              <a:solidFill>
                <a:schemeClr val="tx2">
                  <a:lumMod val="75000"/>
                </a:schemeClr>
              </a:solidFill>
              <a:latin typeface="Comic Sans MS" pitchFamily="66" charset="0"/>
            </a:endParaRPr>
          </a:p>
        </p:txBody>
      </p:sp>
      <p:pic>
        <p:nvPicPr>
          <p:cNvPr id="7" name="Содержимое 6" descr="19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tretch>
            <a:fillRect/>
          </a:stretch>
        </p:blipFill>
        <p:spPr>
          <a:xfrm>
            <a:off x="0" y="115888"/>
            <a:ext cx="4644008" cy="3482596"/>
          </a:xfrm>
          <a:prstGeom prst="roundRect">
            <a:avLst/>
          </a:prstGeom>
          <a:effectLst>
            <a:softEdge rad="127000"/>
          </a:effectLst>
        </p:spPr>
      </p:pic>
      <p:pic>
        <p:nvPicPr>
          <p:cNvPr id="9" name="Рисунок 8" descr="20.jp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-36512" y="3609376"/>
            <a:ext cx="4757455" cy="3204000"/>
          </a:xfrm>
          <a:prstGeom prst="roundRect">
            <a:avLst/>
          </a:prstGeom>
          <a:effectLst>
            <a:softEdge rad="1270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Содержимое 4" descr="22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tretch>
            <a:fillRect/>
          </a:stretch>
        </p:blipFill>
        <p:spPr>
          <a:xfrm>
            <a:off x="0" y="3294063"/>
            <a:ext cx="4500563" cy="3375025"/>
          </a:xfrm>
          <a:prstGeom prst="roundRect">
            <a:avLst/>
          </a:prstGeom>
          <a:effectLst>
            <a:softEdge rad="127000"/>
          </a:effectLst>
        </p:spPr>
      </p:pic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4499992" y="476672"/>
            <a:ext cx="4464496" cy="6191250"/>
          </a:xfrm>
        </p:spPr>
        <p:txBody>
          <a:bodyPr>
            <a:normAutofit fontScale="92500" lnSpcReduction="20000"/>
          </a:bodyPr>
          <a:lstStyle/>
          <a:p>
            <a:pPr algn="ctr">
              <a:buNone/>
            </a:pPr>
            <a:r>
              <a:rPr lang="ru-RU" dirty="0" smtClean="0"/>
              <a:t>	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Самое глубокое озеро в мире – </a:t>
            </a:r>
          </a:p>
          <a:p>
            <a:pPr algn="ctr">
              <a:buNone/>
            </a:pPr>
            <a:r>
              <a:rPr lang="ru-RU" dirty="0">
                <a:solidFill>
                  <a:srgbClr val="C00000"/>
                </a:solidFill>
                <a:latin typeface="Comic Sans MS" pitchFamily="66" charset="0"/>
              </a:rPr>
              <a:t>	</a:t>
            </a:r>
            <a:r>
              <a:rPr lang="ru-RU" u="sng" dirty="0" smtClean="0">
                <a:solidFill>
                  <a:srgbClr val="C00000"/>
                </a:solidFill>
                <a:latin typeface="Comic Sans MS" pitchFamily="66" charset="0"/>
              </a:rPr>
              <a:t>озеро Байкал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. </a:t>
            </a:r>
          </a:p>
          <a:p>
            <a:pPr>
              <a:buNone/>
            </a:pPr>
            <a:r>
              <a:rPr lang="ru-RU" dirty="0">
                <a:latin typeface="Comic Sans MS" pitchFamily="66" charset="0"/>
              </a:rPr>
              <a:t>	</a:t>
            </a:r>
            <a:endParaRPr lang="ru-RU" dirty="0" smtClean="0">
              <a:latin typeface="Comic Sans MS" pitchFamily="66" charset="0"/>
            </a:endParaRPr>
          </a:p>
          <a:p>
            <a:pPr>
              <a:buNone/>
            </a:pPr>
            <a:r>
              <a:rPr lang="ru-RU" dirty="0">
                <a:latin typeface="Comic Sans MS" pitchFamily="66" charset="0"/>
              </a:rPr>
              <a:t>	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Вода в Байкале холодная. Температура даже летом не превышает +8…+9 °. Вода в озере настолько прозрачна, что отдельные камни и различные предметы бывают видны на глубине 40м.</a:t>
            </a:r>
            <a:endParaRPr lang="ru-RU" dirty="0">
              <a:solidFill>
                <a:schemeClr val="tx2">
                  <a:lumMod val="75000"/>
                </a:schemeClr>
              </a:solidFill>
              <a:latin typeface="Comic Sans MS" pitchFamily="66" charset="0"/>
            </a:endParaRPr>
          </a:p>
        </p:txBody>
      </p:sp>
      <p:pic>
        <p:nvPicPr>
          <p:cNvPr id="6" name="Рисунок 5" descr="23.jp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35496" y="394243"/>
            <a:ext cx="4500000" cy="2890741"/>
          </a:xfrm>
          <a:prstGeom prst="roundRect">
            <a:avLst/>
          </a:prstGeom>
          <a:effectLst>
            <a:softEdge rad="1270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7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17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Содержимое 4" descr="24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tretch>
            <a:fillRect/>
          </a:stretch>
        </p:blipFill>
        <p:spPr>
          <a:xfrm>
            <a:off x="0" y="260350"/>
            <a:ext cx="4321175" cy="3240088"/>
          </a:xfrm>
          <a:prstGeom prst="roundRect">
            <a:avLst/>
          </a:prstGeom>
          <a:effectLst>
            <a:softEdge rad="127000"/>
          </a:effectLst>
        </p:spPr>
      </p:pic>
      <p:sp>
        <p:nvSpPr>
          <p:cNvPr id="4" name="Содержимое 3"/>
          <p:cNvSpPr>
            <a:spLocks noGrp="1"/>
          </p:cNvSpPr>
          <p:nvPr>
            <p:ph sz="half" idx="4294967295"/>
          </p:nvPr>
        </p:nvSpPr>
        <p:spPr>
          <a:xfrm>
            <a:off x="4427984" y="333375"/>
            <a:ext cx="4536504" cy="6335713"/>
          </a:xfrm>
        </p:spPr>
        <p:txBody>
          <a:bodyPr>
            <a:normAutofit fontScale="85000" lnSpcReduction="10000"/>
          </a:bodyPr>
          <a:lstStyle/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	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Крупнейшие озёра Европы – </a:t>
            </a:r>
          </a:p>
          <a:p>
            <a:pPr algn="ctr">
              <a:buNone/>
            </a:pPr>
            <a:r>
              <a:rPr lang="ru-RU" u="sng" dirty="0" smtClean="0">
                <a:solidFill>
                  <a:srgbClr val="C00000"/>
                </a:solidFill>
                <a:latin typeface="Comic Sans MS" pitchFamily="66" charset="0"/>
              </a:rPr>
              <a:t>Ладожское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 и </a:t>
            </a:r>
            <a:r>
              <a:rPr lang="ru-RU" u="sng" dirty="0" smtClean="0">
                <a:solidFill>
                  <a:srgbClr val="C00000"/>
                </a:solidFill>
                <a:latin typeface="Comic Sans MS" pitchFamily="66" charset="0"/>
              </a:rPr>
              <a:t>Онежское</a:t>
            </a:r>
            <a:r>
              <a:rPr lang="ru-RU" dirty="0" smtClean="0">
                <a:solidFill>
                  <a:srgbClr val="C00000"/>
                </a:solidFill>
                <a:latin typeface="Comic Sans MS" pitchFamily="66" charset="0"/>
              </a:rPr>
              <a:t>.</a:t>
            </a:r>
          </a:p>
          <a:p>
            <a:pPr>
              <a:buNone/>
            </a:pP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	В Ладожском озере берёт своё начало река Нева, на которой стоит Санкт-Петербург. </a:t>
            </a:r>
          </a:p>
          <a:p>
            <a:pPr>
              <a:buNone/>
            </a:pPr>
            <a:endParaRPr lang="ru-RU" dirty="0" smtClean="0">
              <a:solidFill>
                <a:schemeClr val="tx2">
                  <a:lumMod val="75000"/>
                </a:schemeClr>
              </a:solidFill>
              <a:latin typeface="Comic Sans MS" pitchFamily="66" charset="0"/>
            </a:endParaRPr>
          </a:p>
          <a:p>
            <a:pPr>
              <a:buNone/>
            </a:pP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	Эти два озера связаны между собой: </a:t>
            </a:r>
          </a:p>
          <a:p>
            <a:pPr>
              <a:buNone/>
            </a:pP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	из Онежского озера вытекает река Свирь, которая впадает в Ладожское озеро. Это озёра с пресной водой.</a:t>
            </a:r>
            <a:endParaRPr lang="ru-RU" dirty="0">
              <a:solidFill>
                <a:schemeClr val="tx2">
                  <a:lumMod val="75000"/>
                </a:schemeClr>
              </a:solidFill>
              <a:latin typeface="Comic Sans MS" pitchFamily="66" charset="0"/>
            </a:endParaRPr>
          </a:p>
        </p:txBody>
      </p:sp>
      <p:pic>
        <p:nvPicPr>
          <p:cNvPr id="6" name="Рисунок 5" descr="25.jpg"/>
          <p:cNvPicPr>
            <a:picLocks noChangeAspect="1"/>
          </p:cNvPicPr>
          <p:nvPr/>
        </p:nvPicPr>
        <p:blipFill>
          <a:blip r:embed="rId3" cstate="screen"/>
          <a:srcRect/>
          <a:stretch>
            <a:fillRect/>
          </a:stretch>
        </p:blipFill>
        <p:spPr>
          <a:xfrm>
            <a:off x="35496" y="3489360"/>
            <a:ext cx="4320000" cy="3180000"/>
          </a:xfrm>
          <a:prstGeom prst="roundRect">
            <a:avLst/>
          </a:prstGeom>
          <a:effectLst>
            <a:softEdge rad="1270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" name="Содержимое 28" descr="ммм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rcRect l="-2986"/>
          <a:stretch>
            <a:fillRect/>
          </a:stretch>
        </p:blipFill>
        <p:spPr>
          <a:xfrm>
            <a:off x="0" y="184150"/>
            <a:ext cx="6084888" cy="6484938"/>
          </a:xfrm>
        </p:spPr>
      </p:pic>
      <p:sp>
        <p:nvSpPr>
          <p:cNvPr id="9" name="Заголовок 1"/>
          <p:cNvSpPr>
            <a:spLocks noGrp="1"/>
          </p:cNvSpPr>
          <p:nvPr>
            <p:ph type="title" idx="4294967295"/>
          </p:nvPr>
        </p:nvSpPr>
        <p:spPr>
          <a:xfrm>
            <a:off x="179512" y="115888"/>
            <a:ext cx="8785225" cy="865187"/>
          </a:xfr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normAutofit fontScale="9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Реки Восточно-Европейской равнины</a:t>
            </a:r>
            <a:endParaRPr lang="ru-RU" b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6732240" y="1196752"/>
            <a:ext cx="1207382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Волга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31" name="TextBox 30"/>
          <p:cNvSpPr txBox="1"/>
          <p:nvPr/>
        </p:nvSpPr>
        <p:spPr>
          <a:xfrm>
            <a:off x="6084168" y="2276872"/>
            <a:ext cx="2784737" cy="954107"/>
          </a:xfrm>
          <a:prstGeom prst="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Самая крупная </a:t>
            </a:r>
          </a:p>
          <a:p>
            <a:r>
              <a:rPr lang="ru-RU" sz="2800" dirty="0" smtClean="0">
                <a:solidFill>
                  <a:schemeClr val="tx2">
                    <a:lumMod val="75000"/>
                  </a:schemeClr>
                </a:solidFill>
                <a:latin typeface="Comic Sans MS" pitchFamily="66" charset="0"/>
              </a:rPr>
              <a:t>река равнины</a:t>
            </a:r>
            <a:endParaRPr lang="ru-RU" sz="2800" dirty="0">
              <a:solidFill>
                <a:schemeClr val="tx2">
                  <a:lumMod val="75000"/>
                </a:schemeClr>
              </a:solidFill>
              <a:latin typeface="Comic Sans MS" pitchFamily="66" charset="0"/>
            </a:endParaRPr>
          </a:p>
        </p:txBody>
      </p:sp>
      <p:cxnSp>
        <p:nvCxnSpPr>
          <p:cNvPr id="33" name="Прямая со стрелкой 32"/>
          <p:cNvCxnSpPr/>
          <p:nvPr/>
        </p:nvCxnSpPr>
        <p:spPr>
          <a:xfrm>
            <a:off x="1331640" y="3933056"/>
            <a:ext cx="504056" cy="360040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>
          <a:xfrm>
            <a:off x="6876256" y="2060848"/>
            <a:ext cx="872355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Дон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36" name="Прямая со стрелкой 35"/>
          <p:cNvCxnSpPr/>
          <p:nvPr/>
        </p:nvCxnSpPr>
        <p:spPr>
          <a:xfrm flipH="1">
            <a:off x="1475656" y="3140968"/>
            <a:ext cx="360040" cy="576064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/>
          <p:cNvSpPr txBox="1"/>
          <p:nvPr/>
        </p:nvSpPr>
        <p:spPr>
          <a:xfrm>
            <a:off x="6766881" y="2996952"/>
            <a:ext cx="1045479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Кама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39" name="Прямая со стрелкой 38"/>
          <p:cNvCxnSpPr/>
          <p:nvPr/>
        </p:nvCxnSpPr>
        <p:spPr>
          <a:xfrm flipH="1">
            <a:off x="4211960" y="2420888"/>
            <a:ext cx="360040" cy="576064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Прямая со стрелкой 39"/>
          <p:cNvCxnSpPr/>
          <p:nvPr/>
        </p:nvCxnSpPr>
        <p:spPr>
          <a:xfrm flipH="1">
            <a:off x="2339752" y="2204864"/>
            <a:ext cx="360040" cy="576064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TextBox 40"/>
          <p:cNvSpPr txBox="1"/>
          <p:nvPr/>
        </p:nvSpPr>
        <p:spPr>
          <a:xfrm>
            <a:off x="6876256" y="3861048"/>
            <a:ext cx="832279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6"/>
          </a:fillRef>
          <a:effectRef idx="1">
            <a:schemeClr val="accent6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Ока</a:t>
            </a:r>
            <a:endParaRPr lang="ru-RU" sz="2800" dirty="0">
              <a:latin typeface="Comic Sans MS" pitchFamily="66" charset="0"/>
            </a:endParaRPr>
          </a:p>
        </p:txBody>
      </p:sp>
      <p:sp>
        <p:nvSpPr>
          <p:cNvPr id="42" name="TextBox 41"/>
          <p:cNvSpPr txBox="1"/>
          <p:nvPr/>
        </p:nvSpPr>
        <p:spPr>
          <a:xfrm>
            <a:off x="6051511" y="4581128"/>
            <a:ext cx="2912977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Северная Двина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43" name="Прямая со стрелкой 42"/>
          <p:cNvCxnSpPr/>
          <p:nvPr/>
        </p:nvCxnSpPr>
        <p:spPr>
          <a:xfrm flipH="1">
            <a:off x="3923928" y="1844824"/>
            <a:ext cx="504056" cy="216024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TextBox 44"/>
          <p:cNvSpPr txBox="1"/>
          <p:nvPr/>
        </p:nvSpPr>
        <p:spPr>
          <a:xfrm>
            <a:off x="6588224" y="5445224"/>
            <a:ext cx="1487908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Печора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46" name="Прямая со стрелкой 45"/>
          <p:cNvCxnSpPr/>
          <p:nvPr/>
        </p:nvCxnSpPr>
        <p:spPr>
          <a:xfrm flipH="1" flipV="1">
            <a:off x="4860032" y="2060848"/>
            <a:ext cx="648072" cy="72008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8" presetClass="entr" presetSubtype="6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5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8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20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8" presetClass="entr" presetSubtype="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27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30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32" dur="10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39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42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44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51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54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56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63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4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66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7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68" dur="10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75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6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78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9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80" dur="1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1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animBg="1"/>
      <p:bldP spid="31" grpId="0" animBg="1"/>
      <p:bldP spid="31" grpId="1" animBg="1"/>
      <p:bldP spid="35" grpId="0" animBg="1"/>
      <p:bldP spid="37" grpId="0" animBg="1"/>
      <p:bldP spid="41" grpId="0" animBg="1"/>
      <p:bldP spid="42" grpId="0" animBg="1"/>
      <p:bldP spid="45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Содержимое 20" descr="ммм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rcRect/>
          <a:stretch>
            <a:fillRect/>
          </a:stretch>
        </p:blipFill>
        <p:spPr>
          <a:xfrm>
            <a:off x="0" y="14288"/>
            <a:ext cx="4752975" cy="6645275"/>
          </a:xfrm>
        </p:spPr>
      </p:pic>
      <p:pic>
        <p:nvPicPr>
          <p:cNvPr id="26" name="Содержимое 25" descr="26.jpg"/>
          <p:cNvPicPr>
            <a:picLocks noGrp="1" noChangeAspect="1"/>
          </p:cNvPicPr>
          <p:nvPr>
            <p:ph sz="half" idx="4294967295"/>
          </p:nvPr>
        </p:nvPicPr>
        <p:blipFill>
          <a:blip r:embed="rId3" cstate="screen"/>
          <a:stretch>
            <a:fillRect/>
          </a:stretch>
        </p:blipFill>
        <p:spPr>
          <a:xfrm>
            <a:off x="4818063" y="3500438"/>
            <a:ext cx="4325937" cy="3241675"/>
          </a:xfrm>
          <a:prstGeom prst="roundRect">
            <a:avLst/>
          </a:prstGeom>
          <a:effectLst>
            <a:softEdge rad="127000"/>
          </a:effectLst>
        </p:spPr>
      </p:pic>
      <p:sp>
        <p:nvSpPr>
          <p:cNvPr id="9" name="Заголовок 1"/>
          <p:cNvSpPr>
            <a:spLocks noGrp="1"/>
          </p:cNvSpPr>
          <p:nvPr>
            <p:ph type="title" idx="4294967295"/>
          </p:nvPr>
        </p:nvSpPr>
        <p:spPr>
          <a:xfrm>
            <a:off x="179512" y="0"/>
            <a:ext cx="8785225" cy="863600"/>
          </a:xfr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normAutofit fontScale="9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Реки </a:t>
            </a:r>
            <a:r>
              <a:rPr lang="ru-RU" b="1" spc="50" dirty="0" err="1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Западно-Сибирской</a:t>
            </a:r>
            <a:r>
              <a:rPr lang="ru-RU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 равнины</a:t>
            </a:r>
            <a:endParaRPr lang="ru-RU" b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6444208" y="1268760"/>
            <a:ext cx="837089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Обь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33" name="Прямая со стрелкой 32"/>
          <p:cNvCxnSpPr/>
          <p:nvPr/>
        </p:nvCxnSpPr>
        <p:spPr>
          <a:xfrm>
            <a:off x="1691680" y="2564904"/>
            <a:ext cx="504056" cy="360040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>
          <a:xfrm>
            <a:off x="6156176" y="2348880"/>
            <a:ext cx="1449436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Енисей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43" name="Прямая со стрелкой 42"/>
          <p:cNvCxnSpPr/>
          <p:nvPr/>
        </p:nvCxnSpPr>
        <p:spPr>
          <a:xfrm>
            <a:off x="3707904" y="2348880"/>
            <a:ext cx="504056" cy="288032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5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8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20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25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30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32" dur="10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animBg="1"/>
      <p:bldP spid="35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" name="Содержимое 19" descr="15.jpg"/>
          <p:cNvPicPr>
            <a:picLocks noGrp="1" noChangeAspect="1"/>
          </p:cNvPicPr>
          <p:nvPr>
            <p:ph sz="half" idx="4294967295"/>
          </p:nvPr>
        </p:nvPicPr>
        <p:blipFill>
          <a:blip r:embed="rId2" cstate="screen"/>
          <a:srcRect/>
          <a:stretch>
            <a:fillRect/>
          </a:stretch>
        </p:blipFill>
        <p:spPr>
          <a:xfrm>
            <a:off x="0" y="115888"/>
            <a:ext cx="5942013" cy="6553200"/>
          </a:xfrm>
        </p:spPr>
      </p:pic>
      <p:sp>
        <p:nvSpPr>
          <p:cNvPr id="9" name="Заголовок 1"/>
          <p:cNvSpPr>
            <a:spLocks noGrp="1"/>
          </p:cNvSpPr>
          <p:nvPr>
            <p:ph type="title" idx="4294967295"/>
          </p:nvPr>
        </p:nvSpPr>
        <p:spPr>
          <a:xfrm>
            <a:off x="179263" y="115888"/>
            <a:ext cx="8785225" cy="865187"/>
          </a:xfr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normAutofit fontScale="9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Реки Среднесибирского плоскогорья</a:t>
            </a:r>
            <a:endParaRPr lang="ru-RU" b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6732240" y="1465620"/>
            <a:ext cx="1031051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Лена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33" name="Прямая со стрелкой 32"/>
          <p:cNvCxnSpPr/>
          <p:nvPr/>
        </p:nvCxnSpPr>
        <p:spPr>
          <a:xfrm>
            <a:off x="2051720" y="2708920"/>
            <a:ext cx="504056" cy="360040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>
          <a:xfrm>
            <a:off x="6732240" y="2401724"/>
            <a:ext cx="1091966" cy="523220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ru-RU" sz="2800" dirty="0" smtClean="0">
                <a:latin typeface="Comic Sans MS" pitchFamily="66" charset="0"/>
              </a:rPr>
              <a:t>Амур</a:t>
            </a:r>
            <a:endParaRPr lang="ru-RU" sz="2800" dirty="0">
              <a:latin typeface="Comic Sans MS" pitchFamily="66" charset="0"/>
            </a:endParaRPr>
          </a:p>
        </p:txBody>
      </p:sp>
      <p:cxnSp>
        <p:nvCxnSpPr>
          <p:cNvPr id="22" name="Прямая со стрелкой 21"/>
          <p:cNvCxnSpPr/>
          <p:nvPr/>
        </p:nvCxnSpPr>
        <p:spPr>
          <a:xfrm>
            <a:off x="4211960" y="4941168"/>
            <a:ext cx="648072" cy="288032"/>
          </a:xfrm>
          <a:prstGeom prst="straightConnector1">
            <a:avLst/>
          </a:prstGeom>
          <a:ln w="571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6" name="Рисунок 25" descr="27.jpe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5676123" y="4149080"/>
            <a:ext cx="3360373" cy="2520280"/>
          </a:xfrm>
          <a:prstGeom prst="roundRect">
            <a:avLst/>
          </a:prstGeom>
          <a:effectLst>
            <a:softEdge rad="1270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5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vertical)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5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vertical)">
                                      <p:cBhvr>
                                        <p:cTn id="1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5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8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20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25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18" presetClass="entr" presetSubtype="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3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35" presetClass="emph" presetSubtype="0" repeatCount="3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32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animBg="1"/>
      <p:bldP spid="35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2468" name="Picture 2"/>
          <p:cNvPicPr>
            <a:picLocks noChangeAspect="1" noChangeArrowheads="1"/>
          </p:cNvPicPr>
          <p:nvPr/>
        </p:nvPicPr>
        <p:blipFill>
          <a:blip r:embed="rId2" cstate="print">
            <a:lum bright="26000"/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Прямоугольник 5"/>
          <p:cNvSpPr/>
          <p:nvPr/>
        </p:nvSpPr>
        <p:spPr>
          <a:xfrm>
            <a:off x="928688" y="714375"/>
            <a:ext cx="7786687" cy="18462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ru-RU" sz="6600" b="1" dirty="0">
                <a:solidFill>
                  <a:schemeClr val="tx2">
                    <a:lumMod val="75000"/>
                  </a:schemeClr>
                </a:solidFill>
                <a:latin typeface="Century Gothic" pitchFamily="34" charset="0"/>
              </a:rPr>
              <a:t>Что такое море?</a:t>
            </a:r>
            <a:r>
              <a:rPr lang="ru-RU" sz="4800" b="1" dirty="0">
                <a:solidFill>
                  <a:schemeClr val="tx2">
                    <a:lumMod val="75000"/>
                  </a:schemeClr>
                </a:solidFill>
                <a:latin typeface="Century Gothic" pitchFamily="34" charset="0"/>
              </a:rPr>
              <a:t/>
            </a:r>
            <a:br>
              <a:rPr lang="ru-RU" sz="4800" b="1" dirty="0">
                <a:solidFill>
                  <a:schemeClr val="tx2">
                    <a:lumMod val="75000"/>
                  </a:schemeClr>
                </a:solidFill>
                <a:latin typeface="Century Gothic" pitchFamily="34" charset="0"/>
              </a:rPr>
            </a:br>
            <a:endParaRPr lang="ru-RU" sz="4800" b="1" dirty="0">
              <a:solidFill>
                <a:schemeClr val="tx2">
                  <a:lumMod val="75000"/>
                </a:schemeClr>
              </a:solidFill>
              <a:latin typeface="Century Gothic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349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36512" y="-26988"/>
            <a:ext cx="9180512" cy="6884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2377976" y="6023029"/>
            <a:ext cx="4786312" cy="646331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ru-RU" sz="3600" dirty="0" smtClean="0">
                <a:latin typeface="Century Gothic" pitchFamily="34" charset="0"/>
              </a:rPr>
              <a:t>Чайки </a:t>
            </a:r>
            <a:r>
              <a:rPr lang="ru-RU" sz="3600" dirty="0">
                <a:latin typeface="Century Gothic" pitchFamily="34" charset="0"/>
              </a:rPr>
              <a:t>на просторе.</a:t>
            </a:r>
            <a:endParaRPr lang="ru-RU" sz="3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16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36512" y="27384"/>
            <a:ext cx="918051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2571750" y="5929313"/>
            <a:ext cx="4081463" cy="64611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Скалы-великаны</a:t>
            </a:r>
            <a:r>
              <a:rPr lang="ru-RU" dirty="0"/>
              <a:t>,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540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2786063" y="5929313"/>
            <a:ext cx="4476750" cy="64611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Холодные туманы.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564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2000250" y="6000750"/>
            <a:ext cx="4889500" cy="646113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Волны трёхэтажные,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588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91625" cy="6892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1928813" y="6000750"/>
            <a:ext cx="4454525" cy="646113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Моряки отважные.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612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Прямоугольник 5"/>
          <p:cNvSpPr/>
          <p:nvPr/>
        </p:nvSpPr>
        <p:spPr>
          <a:xfrm>
            <a:off x="2643188" y="6000750"/>
            <a:ext cx="3978275" cy="646113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Акулы зубастые,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 descr="s1200-1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-36512" y="-27384"/>
            <a:ext cx="9180512" cy="6885384"/>
          </a:xfrm>
          <a:prstGeom prst="rect">
            <a:avLst/>
          </a:prstGeom>
        </p:spPr>
      </p:pic>
      <p:sp>
        <p:nvSpPr>
          <p:cNvPr id="7" name="Прямоугольник 6"/>
          <p:cNvSpPr/>
          <p:nvPr/>
        </p:nvSpPr>
        <p:spPr>
          <a:xfrm>
            <a:off x="2483768" y="5949280"/>
            <a:ext cx="4127500" cy="64611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Киты головастые.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9" name="Содержимое 2"/>
          <p:cNvSpPr>
            <a:spLocks noGrp="1"/>
          </p:cNvSpPr>
          <p:nvPr>
            <p:ph idx="4294967295"/>
          </p:nvPr>
        </p:nvSpPr>
        <p:spPr>
          <a:xfrm>
            <a:off x="0" y="1600200"/>
            <a:ext cx="8229600" cy="4525963"/>
          </a:xfrm>
        </p:spPr>
        <p:txBody>
          <a:bodyPr/>
          <a:lstStyle/>
          <a:p>
            <a:pPr eaLnBrk="1" hangingPunct="1"/>
            <a:r>
              <a:rPr lang="ru-RU" smtClean="0"/>
              <a:t/>
            </a:r>
            <a:br>
              <a:rPr lang="ru-RU" smtClean="0"/>
            </a:br>
            <a:endParaRPr lang="en-US" smtClean="0"/>
          </a:p>
          <a:p>
            <a:pPr eaLnBrk="1" hangingPunct="1"/>
            <a:endParaRPr lang="ru-RU" smtClean="0"/>
          </a:p>
        </p:txBody>
      </p:sp>
      <p:pic>
        <p:nvPicPr>
          <p:cNvPr id="70660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1571625" y="6000750"/>
            <a:ext cx="6107113" cy="646113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Камней подводных глыбы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684" name="Picture 2"/>
          <p:cNvPicPr>
            <a:picLocks noChangeAspect="1" noChangeArrowheads="1"/>
          </p:cNvPicPr>
          <p:nvPr/>
        </p:nvPicPr>
        <p:blipFill>
          <a:blip r:embed="rId2" cstate="print"/>
          <a:srcRect r="1282" b="9644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2428875" y="5929313"/>
            <a:ext cx="4508500" cy="64611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Диковинные рыбы.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7" name="Содержимое 2"/>
          <p:cNvSpPr>
            <a:spLocks noGrp="1"/>
          </p:cNvSpPr>
          <p:nvPr>
            <p:ph idx="4294967295"/>
          </p:nvPr>
        </p:nvSpPr>
        <p:spPr>
          <a:xfrm>
            <a:off x="0" y="1600200"/>
            <a:ext cx="8229600" cy="4525963"/>
          </a:xfrm>
        </p:spPr>
        <p:txBody>
          <a:bodyPr/>
          <a:lstStyle/>
          <a:p>
            <a:pPr eaLnBrk="1" hangingPunct="1"/>
            <a:r>
              <a:rPr lang="ru-RU" smtClean="0"/>
              <a:t/>
            </a:r>
            <a:br>
              <a:rPr lang="ru-RU" smtClean="0"/>
            </a:br>
            <a:endParaRPr lang="ru-RU" smtClean="0"/>
          </a:p>
        </p:txBody>
      </p:sp>
      <p:pic>
        <p:nvPicPr>
          <p:cNvPr id="72708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39688" y="0"/>
            <a:ext cx="918368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6286500" y="5929313"/>
            <a:ext cx="2468563" cy="64611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Кораллы,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373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2495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5143500" y="6000750"/>
            <a:ext cx="2978150" cy="646113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осьминоги,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475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63" y="0"/>
            <a:ext cx="913923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4929188" y="5929313"/>
            <a:ext cx="1939925" cy="64611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Медузы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578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876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6143625" y="5857875"/>
            <a:ext cx="2443163" cy="646113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 eaLnBrk="1" hangingPunct="1">
              <a:defRPr/>
            </a:pPr>
            <a:r>
              <a:rPr lang="ru-RU" sz="3600" dirty="0">
                <a:latin typeface="Century Gothic" pitchFamily="34" charset="0"/>
              </a:rPr>
              <a:t>и миноги,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Рисунок 7" descr="deep-seas-of-pandora-morskoe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-27384"/>
            <a:ext cx="9144000" cy="6885384"/>
          </a:xfrm>
          <a:prstGeom prst="rect">
            <a:avLst/>
          </a:prstGeom>
        </p:spPr>
      </p:pic>
      <p:sp>
        <p:nvSpPr>
          <p:cNvPr id="9" name="Прямоугольник 8"/>
          <p:cNvSpPr/>
          <p:nvPr/>
        </p:nvSpPr>
        <p:spPr>
          <a:xfrm>
            <a:off x="4892551" y="5541218"/>
            <a:ext cx="4071937" cy="1200150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ru-RU" sz="3600" dirty="0">
                <a:latin typeface="Century Gothic" pitchFamily="34" charset="0"/>
              </a:rPr>
              <a:t>А на дне темно,</a:t>
            </a:r>
            <a:br>
              <a:rPr lang="ru-RU" sz="3600" dirty="0">
                <a:latin typeface="Century Gothic" pitchFamily="34" charset="0"/>
              </a:rPr>
            </a:br>
            <a:r>
              <a:rPr lang="ru-RU" sz="3600" dirty="0">
                <a:latin typeface="Century Gothic" pitchFamily="34" charset="0"/>
              </a:rPr>
              <a:t>Как в кино...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MDPc.gif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-377"/>
            <a:ext cx="9144000" cy="6858377"/>
          </a:xfrm>
          <a:prstGeom prst="rect">
            <a:avLst/>
          </a:prstGeom>
        </p:spPr>
      </p:pic>
      <p:sp>
        <p:nvSpPr>
          <p:cNvPr id="4" name="Прямоугольник 3"/>
          <p:cNvSpPr/>
          <p:nvPr/>
        </p:nvSpPr>
        <p:spPr>
          <a:xfrm>
            <a:off x="1331640" y="4941168"/>
            <a:ext cx="7035900" cy="923330"/>
          </a:xfrm>
          <a:prstGeom prst="rect">
            <a:avLst/>
          </a:prstGeom>
          <a:noFill/>
        </p:spPr>
        <p:txBody>
          <a:bodyPr wrap="none" lIns="91440" tIns="45720" rIns="91440" bIns="45720">
            <a:prstTxWarp prst="textWave1">
              <a:avLst/>
            </a:prstTxWarp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/>
            <a:r>
              <a:rPr lang="ru-RU" sz="5400" b="1" cap="none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Спасибо за внимание!</a:t>
            </a:r>
            <a:endParaRPr lang="ru-RU" sz="5400" b="1" cap="none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151</TotalTime>
  <Words>265</Words>
  <Application>Microsoft Office PowerPoint</Application>
  <PresentationFormat>Экран (4:3)</PresentationFormat>
  <Paragraphs>108</Paragraphs>
  <Slides>35</Slides>
  <Notes>0</Notes>
  <HiddenSlides>0</HiddenSlides>
  <MMClips>1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35</vt:i4>
      </vt:variant>
    </vt:vector>
  </HeadingPairs>
  <TitlesOfParts>
    <vt:vector size="36" baseType="lpstr">
      <vt:lpstr>Тема Office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Моря Атлантического океана.</vt:lpstr>
      <vt:lpstr>Слайд 9</vt:lpstr>
      <vt:lpstr>Слайд 10</vt:lpstr>
      <vt:lpstr>Слайд 11</vt:lpstr>
      <vt:lpstr>Слайд 12</vt:lpstr>
      <vt:lpstr>Расположение на карте   крупных озёр  России</vt:lpstr>
      <vt:lpstr>Слайд 14</vt:lpstr>
      <vt:lpstr>Слайд 15</vt:lpstr>
      <vt:lpstr>Слайд 16</vt:lpstr>
      <vt:lpstr>Реки Восточно-Европейской равнины</vt:lpstr>
      <vt:lpstr>Реки Западно-Сибирской равнины</vt:lpstr>
      <vt:lpstr>Реки Среднесибирского плоскогорья</vt:lpstr>
      <vt:lpstr>Слайд 20</vt:lpstr>
      <vt:lpstr>Слайд 21</vt:lpstr>
      <vt:lpstr>Слайд 22</vt:lpstr>
      <vt:lpstr>Слайд 23</vt:lpstr>
      <vt:lpstr>Слайд 24</vt:lpstr>
      <vt:lpstr>Слайд 25</vt:lpstr>
      <vt:lpstr>Слайд 26</vt:lpstr>
      <vt:lpstr>Слайд 27</vt:lpstr>
      <vt:lpstr>Слайд 28</vt:lpstr>
      <vt:lpstr>Слайд 29</vt:lpstr>
      <vt:lpstr>Слайд 30</vt:lpstr>
      <vt:lpstr>Слайд 31</vt:lpstr>
      <vt:lpstr>Слайд 32</vt:lpstr>
      <vt:lpstr>Слайд 33</vt:lpstr>
      <vt:lpstr>Слайд 34</vt:lpstr>
      <vt:lpstr>Слайд 35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samsung</dc:creator>
  <cp:lastModifiedBy>samsung</cp:lastModifiedBy>
  <cp:revision>17</cp:revision>
  <dcterms:created xsi:type="dcterms:W3CDTF">2019-10-13T15:49:00Z</dcterms:created>
  <dcterms:modified xsi:type="dcterms:W3CDTF">2019-10-13T18:34:21Z</dcterms:modified>
</cp:coreProperties>
</file>