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handoutMasters/handoutMaster1.xml" ContentType="application/vnd.openxmlformats-officedocument.presentationml.handoutMaster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56" r:id="rId1"/>
  </p:sldMasterIdLst>
  <p:notesMasterIdLst>
    <p:notesMasterId r:id="rId17"/>
  </p:notesMasterIdLst>
  <p:handoutMasterIdLst>
    <p:handoutMasterId r:id="rId18"/>
  </p:handoutMasterIdLst>
  <p:sldIdLst>
    <p:sldId id="256" r:id="rId2"/>
    <p:sldId id="258" r:id="rId3"/>
    <p:sldId id="259" r:id="rId4"/>
    <p:sldId id="260" r:id="rId5"/>
    <p:sldId id="264" r:id="rId6"/>
    <p:sldId id="265" r:id="rId7"/>
    <p:sldId id="266" r:id="rId8"/>
    <p:sldId id="273" r:id="rId9"/>
    <p:sldId id="267" r:id="rId10"/>
    <p:sldId id="268" r:id="rId11"/>
    <p:sldId id="269" r:id="rId12"/>
    <p:sldId id="270" r:id="rId13"/>
    <p:sldId id="271" r:id="rId14"/>
    <p:sldId id="272" r:id="rId15"/>
    <p:sldId id="274" r:id="rId16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</p:showPr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2672" autoAdjust="0"/>
    <p:restoredTop sz="94660"/>
  </p:normalViewPr>
  <p:slideViewPr>
    <p:cSldViewPr>
      <p:cViewPr varScale="1">
        <p:scale>
          <a:sx n="68" d="100"/>
          <a:sy n="68" d="100"/>
        </p:scale>
        <p:origin x="-1566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notesViewPr>
    <p:cSldViewPr>
      <p:cViewPr varScale="1">
        <p:scale>
          <a:sx n="39" d="100"/>
          <a:sy n="39" d="100"/>
        </p:scale>
        <p:origin x="-2238" y="-108"/>
      </p:cViewPr>
      <p:guideLst>
        <p:guide orient="horz" pos="2880"/>
        <p:guide pos="2160"/>
      </p:guideLst>
    </p:cSldViewPr>
  </p:notes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handoutMaster" Target="handoutMasters/handoutMaster1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6F3DAEC-4D2E-4EF2-B1DF-F6E520655F39}" type="datetimeFigureOut">
              <a:rPr lang="ru-RU" smtClean="0"/>
              <a:pPr/>
              <a:t>03.12.2016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50BE7D0-86E6-422B-A095-15CF6F32327B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61C9DBD-DDE4-491D-9ECD-E9EED0A2A599}" type="datetimeFigureOut">
              <a:rPr lang="ru-RU" smtClean="0"/>
              <a:pPr/>
              <a:t>03.12.2016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E4B360D-9192-4540-A49F-D96CF49884D5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Заголовок 8"/>
          <p:cNvSpPr>
            <a:spLocks noGrp="1"/>
          </p:cNvSpPr>
          <p:nvPr>
            <p:ph type="ctrTitle"/>
          </p:nvPr>
        </p:nvSpPr>
        <p:spPr>
          <a:xfrm>
            <a:off x="533400" y="1371600"/>
            <a:ext cx="7851648" cy="1828800"/>
          </a:xfrm>
          <a:ln>
            <a:noFill/>
          </a:ln>
        </p:spPr>
        <p:txBody>
          <a:bodyPr vert="horz" tIns="0" rIns="18288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7" name="Подзаголовок 16"/>
          <p:cNvSpPr>
            <a:spLocks noGrp="1"/>
          </p:cNvSpPr>
          <p:nvPr>
            <p:ph type="subTitle" idx="1"/>
          </p:nvPr>
        </p:nvSpPr>
        <p:spPr>
          <a:xfrm>
            <a:off x="533400" y="3228536"/>
            <a:ext cx="7854696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30" name="Дата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5B60C9-54BB-43FE-A933-BB702B1AD469}" type="datetimeFigureOut">
              <a:rPr lang="ru-RU" smtClean="0"/>
              <a:pPr/>
              <a:t>03.12.2016</a:t>
            </a:fld>
            <a:endParaRPr lang="ru-RU"/>
          </a:p>
        </p:txBody>
      </p:sp>
      <p:sp>
        <p:nvSpPr>
          <p:cNvPr id="19" name="Нижний колонтитул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27" name="Номер слайда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5F626-DF9B-4E57-B5DF-35369420DF0F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5B60C9-54BB-43FE-A933-BB702B1AD469}" type="datetimeFigureOut">
              <a:rPr lang="ru-RU" smtClean="0"/>
              <a:pPr/>
              <a:t>03.12.2016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5F626-DF9B-4E57-B5DF-35369420DF0F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30352" y="1316736"/>
            <a:ext cx="7772400" cy="1362456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530352" y="2704664"/>
            <a:ext cx="7772400" cy="1509712"/>
          </a:xfrm>
        </p:spPr>
        <p:txBody>
          <a:bodyPr lIns="45720" rIns="45720" anchor="t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5B60C9-54BB-43FE-A933-BB702B1AD469}" type="datetimeFigureOut">
              <a:rPr lang="ru-RU" smtClean="0"/>
              <a:pPr/>
              <a:t>03.12.2016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5F626-DF9B-4E57-B5DF-35369420DF0F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5B60C9-54BB-43FE-A933-BB702B1AD469}" type="datetimeFigureOut">
              <a:rPr lang="ru-RU" smtClean="0"/>
              <a:pPr/>
              <a:t>03.12.2016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5F626-DF9B-4E57-B5DF-35369420DF0F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 tIns="45720" anchor="b"/>
          <a:lstStyle>
            <a:lvl1pPr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855248"/>
            <a:ext cx="4040188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4645025" y="1859757"/>
            <a:ext cx="4041775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Содержимое 4"/>
          <p:cNvSpPr>
            <a:spLocks noGrp="1"/>
          </p:cNvSpPr>
          <p:nvPr>
            <p:ph sz="quarter" idx="2"/>
          </p:nvPr>
        </p:nvSpPr>
        <p:spPr>
          <a:xfrm>
            <a:off x="457200" y="2514600"/>
            <a:ext cx="4040188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514600"/>
            <a:ext cx="4041775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5B60C9-54BB-43FE-A933-BB702B1AD469}" type="datetimeFigureOut">
              <a:rPr lang="ru-RU" smtClean="0"/>
              <a:pPr/>
              <a:t>03.12.2016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5F626-DF9B-4E57-B5DF-35369420DF0F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1143000"/>
          </a:xfrm>
        </p:spPr>
        <p:txBody>
          <a:bodyPr vert="horz" tIns="457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5B60C9-54BB-43FE-A933-BB702B1AD469}" type="datetimeFigureOut">
              <a:rPr lang="ru-RU" smtClean="0"/>
              <a:pPr/>
              <a:t>03.12.2016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5F626-DF9B-4E57-B5DF-35369420DF0F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5B60C9-54BB-43FE-A933-BB702B1AD469}" type="datetimeFigureOut">
              <a:rPr lang="ru-RU" smtClean="0"/>
              <a:pPr/>
              <a:t>03.12.2016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5F626-DF9B-4E57-B5DF-35369420DF0F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162050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7432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1"/>
          </p:nvPr>
        </p:nvSpPr>
        <p:spPr>
          <a:xfrm>
            <a:off x="3575050" y="1676400"/>
            <a:ext cx="5111750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5B60C9-54BB-43FE-A933-BB702B1AD469}" type="datetimeFigureOut">
              <a:rPr lang="ru-RU" smtClean="0"/>
              <a:pPr/>
              <a:t>03.12.2016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5F626-DF9B-4E57-B5DF-35369420DF0F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Прямоугольник с одним вырезанным скругленным углом 8"/>
          <p:cNvSpPr/>
          <p:nvPr/>
        </p:nvSpPr>
        <p:spPr>
          <a:xfrm rot="420000" flipV="1">
            <a:off x="3165753" y="1108077"/>
            <a:ext cx="52578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Прямоугольный треугольник 11"/>
          <p:cNvSpPr/>
          <p:nvPr/>
        </p:nvSpPr>
        <p:spPr>
          <a:xfrm rot="420000" flipV="1">
            <a:off x="8004134" y="5359769"/>
            <a:ext cx="155448" cy="155448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1176996"/>
            <a:ext cx="2212848" cy="1582621"/>
          </a:xfrm>
        </p:spPr>
        <p:txBody>
          <a:bodyPr vert="horz" lIns="45720" tIns="45720" rIns="45720" bIns="45720" anchor="b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609600" y="2828785"/>
            <a:ext cx="2209800" cy="2179320"/>
          </a:xfrm>
        </p:spPr>
        <p:txBody>
          <a:bodyPr lIns="64008" rIns="45720" bIns="45720" anchor="t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5B60C9-54BB-43FE-A933-BB702B1AD469}" type="datetimeFigureOut">
              <a:rPr lang="ru-RU" smtClean="0"/>
              <a:pPr/>
              <a:t>03.12.2016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077200" y="6356350"/>
            <a:ext cx="609600" cy="365125"/>
          </a:xfrm>
        </p:spPr>
        <p:txBody>
          <a:bodyPr/>
          <a:lstStyle/>
          <a:p>
            <a:fld id="{07C5F626-DF9B-4E57-B5DF-35369420DF0F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 rot="420000">
            <a:off x="3485793" y="1199517"/>
            <a:ext cx="461772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ru-RU" smtClean="0"/>
              <a:t>Вставка рисунка</a:t>
            </a:r>
            <a:endParaRPr kumimoji="0" lang="en-US" dirty="0"/>
          </a:p>
        </p:txBody>
      </p:sp>
      <p:sp>
        <p:nvSpPr>
          <p:cNvPr id="10" name="Полилиния 9"/>
          <p:cNvSpPr>
            <a:spLocks/>
          </p:cNvSpPr>
          <p:nvPr/>
        </p:nvSpPr>
        <p:spPr bwMode="auto">
          <a:xfrm flipV="1">
            <a:off x="-9525" y="5816600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11" name="Полилиния 10"/>
          <p:cNvSpPr>
            <a:spLocks/>
          </p:cNvSpPr>
          <p:nvPr/>
        </p:nvSpPr>
        <p:spPr bwMode="auto">
          <a:xfrm flipV="1">
            <a:off x="4381500" y="6219825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5B60C9-54BB-43FE-A933-BB702B1AD469}" type="datetimeFigureOut">
              <a:rPr lang="ru-RU" smtClean="0"/>
              <a:pPr/>
              <a:t>03.12.2016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5F626-DF9B-4E57-B5DF-35369420DF0F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914401"/>
            <a:ext cx="2057400" cy="5211763"/>
          </a:xfrm>
        </p:spPr>
        <p:txBody>
          <a:bodyPr vert="eaVer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914401"/>
            <a:ext cx="6019800" cy="5211763"/>
          </a:xfrm>
        </p:spPr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5B60C9-54BB-43FE-A933-BB702B1AD469}" type="datetimeFigureOut">
              <a:rPr lang="ru-RU" smtClean="0"/>
              <a:pPr/>
              <a:t>03.12.2016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5F626-DF9B-4E57-B5DF-35369420DF0F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олилиния 6"/>
          <p:cNvSpPr>
            <a:spLocks/>
          </p:cNvSpPr>
          <p:nvPr/>
        </p:nvSpPr>
        <p:spPr bwMode="auto">
          <a:xfrm>
            <a:off x="-9525" y="-7144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8" name="Полилиния 7"/>
          <p:cNvSpPr>
            <a:spLocks/>
          </p:cNvSpPr>
          <p:nvPr/>
        </p:nvSpPr>
        <p:spPr bwMode="auto">
          <a:xfrm>
            <a:off x="4381500" y="-7144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9" name="Заголовок 8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  <a:prstGeom prst="rect">
            <a:avLst/>
          </a:prstGeom>
        </p:spPr>
        <p:txBody>
          <a:bodyPr vert="horz" lIns="0" rIns="0" bIns="0" anchor="b">
            <a:normAutofit/>
          </a:bodyPr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0" name="Текст 29"/>
          <p:cNvSpPr>
            <a:spLocks noGrp="1"/>
          </p:cNvSpPr>
          <p:nvPr>
            <p:ph type="body" idx="1"/>
          </p:nvPr>
        </p:nvSpPr>
        <p:spPr>
          <a:xfrm>
            <a:off x="457200" y="1935480"/>
            <a:ext cx="8229600" cy="438912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10" name="Дата 9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A35B60C9-54BB-43FE-A933-BB702B1AD469}" type="datetimeFigureOut">
              <a:rPr lang="ru-RU" smtClean="0"/>
              <a:pPr/>
              <a:t>03.12.2016</a:t>
            </a:fld>
            <a:endParaRPr lang="ru-RU"/>
          </a:p>
        </p:txBody>
      </p:sp>
      <p:sp>
        <p:nvSpPr>
          <p:cNvPr id="22" name="Нижний колонтитул 21"/>
          <p:cNvSpPr>
            <a:spLocks noGrp="1"/>
          </p:cNvSpPr>
          <p:nvPr>
            <p:ph type="ftr" sz="quarter" idx="3"/>
          </p:nvPr>
        </p:nvSpPr>
        <p:spPr>
          <a:xfrm>
            <a:off x="2667000" y="6356350"/>
            <a:ext cx="3352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18" name="Номер слайда 17"/>
          <p:cNvSpPr>
            <a:spLocks noGrp="1"/>
          </p:cNvSpPr>
          <p:nvPr>
            <p:ph type="sldNum" sz="quarter" idx="4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07C5F626-DF9B-4E57-B5DF-35369420DF0F}" type="slidenum">
              <a:rPr lang="ru-RU" smtClean="0"/>
              <a:pPr/>
              <a:t>‹#›</a:t>
            </a:fld>
            <a:endParaRPr lang="ru-RU"/>
          </a:p>
        </p:txBody>
      </p:sp>
      <p:grpSp>
        <p:nvGrpSpPr>
          <p:cNvPr id="2" name="Группа 1"/>
          <p:cNvGrpSpPr/>
          <p:nvPr/>
        </p:nvGrpSpPr>
        <p:grpSpPr>
          <a:xfrm>
            <a:off x="-19017" y="202408"/>
            <a:ext cx="9180548" cy="649224"/>
            <a:chOff x="-19045" y="216550"/>
            <a:chExt cx="9180548" cy="649224"/>
          </a:xfrm>
        </p:grpSpPr>
        <p:sp>
          <p:nvSpPr>
            <p:cNvPr id="12" name="Полилиния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13" name="Полилиния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57" r:id="rId1"/>
    <p:sldLayoutId id="2147483758" r:id="rId2"/>
    <p:sldLayoutId id="2147483759" r:id="rId3"/>
    <p:sldLayoutId id="2147483760" r:id="rId4"/>
    <p:sldLayoutId id="2147483761" r:id="rId5"/>
    <p:sldLayoutId id="2147483762" r:id="rId6"/>
    <p:sldLayoutId id="2147483763" r:id="rId7"/>
    <p:sldLayoutId id="2147483764" r:id="rId8"/>
    <p:sldLayoutId id="2147483765" r:id="rId9"/>
    <p:sldLayoutId id="2147483766" r:id="rId10"/>
    <p:sldLayoutId id="2147483767" r:id="rId11"/>
  </p:sldLayoutIdLst>
  <p:txStyles>
    <p:titleStyle>
      <a:lvl1pPr algn="l" rtl="0" eaLnBrk="1" latinLnBrk="0" hangingPunct="1">
        <a:spcBef>
          <a:spcPct val="0"/>
        </a:spcBef>
        <a:buNone/>
        <a:defRPr kumimoji="0" sz="50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46888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888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210312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210312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jpeg"/><Relationship Id="rId3" Type="http://schemas.openxmlformats.org/officeDocument/2006/relationships/image" Target="../media/image3.jpeg"/><Relationship Id="rId7" Type="http://schemas.openxmlformats.org/officeDocument/2006/relationships/image" Target="../media/image7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6.jpeg"/><Relationship Id="rId11" Type="http://schemas.openxmlformats.org/officeDocument/2006/relationships/image" Target="../media/image11.jpeg"/><Relationship Id="rId5" Type="http://schemas.openxmlformats.org/officeDocument/2006/relationships/image" Target="../media/image5.jpeg"/><Relationship Id="rId10" Type="http://schemas.openxmlformats.org/officeDocument/2006/relationships/image" Target="../media/image10.jpeg"/><Relationship Id="rId4" Type="http://schemas.openxmlformats.org/officeDocument/2006/relationships/image" Target="../media/image4.jpeg"/><Relationship Id="rId9" Type="http://schemas.openxmlformats.org/officeDocument/2006/relationships/image" Target="../media/image9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16.jpeg"/><Relationship Id="rId5" Type="http://schemas.openxmlformats.org/officeDocument/2006/relationships/image" Target="../media/image15.jpeg"/><Relationship Id="rId4" Type="http://schemas.openxmlformats.org/officeDocument/2006/relationships/image" Target="../media/image14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21.jpeg"/><Relationship Id="rId5" Type="http://schemas.openxmlformats.org/officeDocument/2006/relationships/image" Target="../media/image20.jpeg"/><Relationship Id="rId4" Type="http://schemas.openxmlformats.org/officeDocument/2006/relationships/image" Target="../media/image19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6.jpeg"/><Relationship Id="rId5" Type="http://schemas.openxmlformats.org/officeDocument/2006/relationships/image" Target="../media/image25.jpeg"/><Relationship Id="rId4" Type="http://schemas.openxmlformats.org/officeDocument/2006/relationships/image" Target="../media/image24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eg"/><Relationship Id="rId2" Type="http://schemas.openxmlformats.org/officeDocument/2006/relationships/image" Target="../media/image27.jpeg"/><Relationship Id="rId1" Type="http://schemas.openxmlformats.org/officeDocument/2006/relationships/slideLayout" Target="../slideLayouts/slideLayout8.xml"/><Relationship Id="rId5" Type="http://schemas.openxmlformats.org/officeDocument/2006/relationships/image" Target="../media/image30.jpeg"/><Relationship Id="rId4" Type="http://schemas.openxmlformats.org/officeDocument/2006/relationships/image" Target="../media/image29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eg"/><Relationship Id="rId2" Type="http://schemas.openxmlformats.org/officeDocument/2006/relationships/image" Target="../media/image31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4.jpeg"/><Relationship Id="rId4" Type="http://schemas.openxmlformats.org/officeDocument/2006/relationships/image" Target="../media/image33.jpe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jpeg"/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9.jpeg"/><Relationship Id="rId5" Type="http://schemas.openxmlformats.org/officeDocument/2006/relationships/image" Target="../media/image38.jpeg"/><Relationship Id="rId4" Type="http://schemas.openxmlformats.org/officeDocument/2006/relationships/image" Target="../media/image37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jpeg"/><Relationship Id="rId2" Type="http://schemas.openxmlformats.org/officeDocument/2006/relationships/image" Target="../media/image40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43.jpeg"/><Relationship Id="rId4" Type="http://schemas.openxmlformats.org/officeDocument/2006/relationships/image" Target="../media/image42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jpeg"/><Relationship Id="rId2" Type="http://schemas.openxmlformats.org/officeDocument/2006/relationships/image" Target="../media/image44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8.jpeg"/><Relationship Id="rId5" Type="http://schemas.openxmlformats.org/officeDocument/2006/relationships/image" Target="../media/image47.jpeg"/><Relationship Id="rId4" Type="http://schemas.openxmlformats.org/officeDocument/2006/relationships/image" Target="../media/image46.jpe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jpeg"/><Relationship Id="rId2" Type="http://schemas.openxmlformats.org/officeDocument/2006/relationships/image" Target="../media/image49.jpeg"/><Relationship Id="rId1" Type="http://schemas.openxmlformats.org/officeDocument/2006/relationships/slideLayout" Target="../slideLayouts/slideLayout9.xml"/><Relationship Id="rId5" Type="http://schemas.openxmlformats.org/officeDocument/2006/relationships/image" Target="../media/image52.jpeg"/><Relationship Id="rId4" Type="http://schemas.openxmlformats.org/officeDocument/2006/relationships/image" Target="../media/image51.jpeg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effectLst>
            <a:glow rad="63500">
              <a:schemeClr val="accent4">
                <a:satMod val="175000"/>
                <a:alpha val="40000"/>
              </a:schemeClr>
            </a:glow>
          </a:effectLst>
        </p:spPr>
        <p:txBody>
          <a:bodyPr>
            <a:noAutofit/>
          </a:bodyPr>
          <a:lstStyle/>
          <a:p>
            <a:pPr algn="ctr"/>
            <a:r>
              <a:rPr lang="ru-RU" sz="6000" dirty="0" smtClean="0"/>
              <a:t>Отчёт о проведении декады  АНГЛИЙСКОГО   ЯЗЫКА      </a:t>
            </a:r>
            <a:endParaRPr lang="ru-RU" sz="6000" dirty="0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533400" y="3501008"/>
            <a:ext cx="7854696" cy="2160240"/>
          </a:xfrm>
        </p:spPr>
        <p:txBody>
          <a:bodyPr>
            <a:noAutofit/>
            <a:scene3d>
              <a:camera prst="orthographicFront"/>
              <a:lightRig rig="balanced" dir="t">
                <a:rot lat="0" lon="0" rev="2100000"/>
              </a:lightRig>
            </a:scene3d>
            <a:sp3d extrusionH="57150" prstMaterial="metal">
              <a:bevelT w="38100" h="25400"/>
              <a:contourClr>
                <a:schemeClr val="bg2"/>
              </a:contourClr>
            </a:sp3d>
          </a:bodyPr>
          <a:lstStyle/>
          <a:p>
            <a:pPr algn="ctr"/>
            <a:r>
              <a:rPr lang="ru-RU" sz="3200" i="1" dirty="0" smtClean="0">
                <a:ln w="50800"/>
                <a:solidFill>
                  <a:schemeClr val="accent1">
                    <a:lumMod val="50000"/>
                  </a:schemeClr>
                </a:solidFill>
              </a:rPr>
              <a:t>Декада АНГЛИЙСКОГО ЯЗЫКА проходила в период с 18.04.16 по  24.04.16 г.</a:t>
            </a:r>
            <a:endParaRPr lang="ru-RU" sz="3200" i="1" dirty="0">
              <a:ln w="50800"/>
              <a:solidFill>
                <a:schemeClr val="accent1">
                  <a:lumMod val="50000"/>
                </a:schemeClr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467544" y="-5417"/>
            <a:ext cx="8280920" cy="707886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4000" b="1" i="1" dirty="0" smtClean="0">
                <a:solidFill>
                  <a:schemeClr val="accent1">
                    <a:lumMod val="75000"/>
                  </a:schemeClr>
                </a:solidFill>
              </a:rPr>
              <a:t>Цель проведения</a:t>
            </a:r>
            <a:r>
              <a:rPr lang="ru-RU" sz="4000" dirty="0" smtClean="0">
                <a:solidFill>
                  <a:schemeClr val="accent1">
                    <a:lumMod val="75000"/>
                  </a:schemeClr>
                </a:solidFill>
              </a:rPr>
              <a:t>: совершенствование речевой компетенции учащихся </a:t>
            </a:r>
            <a:r>
              <a:rPr lang="ru-RU" sz="5400" dirty="0" smtClean="0">
                <a:solidFill>
                  <a:schemeClr val="accent1">
                    <a:lumMod val="75000"/>
                  </a:schemeClr>
                </a:solidFill>
              </a:rPr>
              <a:t>2-9</a:t>
            </a:r>
            <a:r>
              <a:rPr lang="ru-RU" sz="4000" dirty="0" smtClean="0">
                <a:solidFill>
                  <a:schemeClr val="accent1">
                    <a:lumMod val="75000"/>
                  </a:schemeClr>
                </a:solidFill>
              </a:rPr>
              <a:t> классов.</a:t>
            </a:r>
            <a:endParaRPr lang="ru-RU" sz="4000" dirty="0">
              <a:solidFill>
                <a:srgbClr val="C00000"/>
              </a:solidFill>
            </a:endParaRPr>
          </a:p>
          <a:p>
            <a:r>
              <a:rPr lang="ru-RU" sz="4000" b="1" i="1" dirty="0" smtClean="0">
                <a:solidFill>
                  <a:srgbClr val="7030A0"/>
                </a:solidFill>
              </a:rPr>
              <a:t>Задачи проведения</a:t>
            </a:r>
            <a:r>
              <a:rPr lang="ru-RU" sz="4000" dirty="0" smtClean="0">
                <a:solidFill>
                  <a:srgbClr val="7030A0"/>
                </a:solidFill>
              </a:rPr>
              <a:t>:</a:t>
            </a:r>
          </a:p>
          <a:p>
            <a:pPr marL="742950" indent="-742950">
              <a:buAutoNum type="arabicPeriod"/>
            </a:pPr>
            <a:r>
              <a:rPr lang="ru-RU" sz="4000" dirty="0" smtClean="0">
                <a:solidFill>
                  <a:srgbClr val="7030A0"/>
                </a:solidFill>
              </a:rPr>
              <a:t>Практическое применение, полученных в процессе обучения умений и навыков для реализации творческого потенциалам учащихся.</a:t>
            </a:r>
          </a:p>
          <a:p>
            <a:pPr marL="742950" indent="-742950">
              <a:buAutoNum type="arabicPeriod"/>
            </a:pPr>
            <a:endParaRPr lang="ru-RU" sz="4000" dirty="0">
              <a:solidFill>
                <a:schemeClr val="accent1">
                  <a:lumMod val="75000"/>
                </a:schemeClr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539552" y="404665"/>
            <a:ext cx="8352928" cy="563231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4000" dirty="0" smtClean="0">
                <a:solidFill>
                  <a:srgbClr val="7030A0"/>
                </a:solidFill>
              </a:rPr>
              <a:t>2.Формирование у учащихся индивидуальной активности во всех видах речевой деятельности.</a:t>
            </a:r>
          </a:p>
          <a:p>
            <a:r>
              <a:rPr lang="ru-RU" sz="4000" dirty="0" smtClean="0">
                <a:solidFill>
                  <a:srgbClr val="7030A0"/>
                </a:solidFill>
              </a:rPr>
              <a:t>3.Формирование у учащихся творческого мышления и нестандартных форм его выражения.</a:t>
            </a:r>
          </a:p>
          <a:p>
            <a:r>
              <a:rPr lang="ru-RU" sz="4000" dirty="0" smtClean="0">
                <a:solidFill>
                  <a:srgbClr val="7030A0"/>
                </a:solidFill>
              </a:rPr>
              <a:t>4. Выработка умений и навыков групповой работы.</a:t>
            </a:r>
            <a:endParaRPr lang="ru-RU" sz="4000" dirty="0">
              <a:solidFill>
                <a:srgbClr val="7030A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260649"/>
            <a:ext cx="2212848" cy="1224135"/>
          </a:xfrm>
        </p:spPr>
        <p:txBody>
          <a:bodyPr>
            <a:normAutofit fontScale="90000"/>
          </a:bodyPr>
          <a:lstStyle/>
          <a:p>
            <a:pPr algn="ctr"/>
            <a:r>
              <a:rPr lang="ru-RU" sz="3200" dirty="0" smtClean="0"/>
              <a:t>Конкурс чтецов</a:t>
            </a:r>
            <a:br>
              <a:rPr lang="ru-RU" sz="3200" dirty="0" smtClean="0"/>
            </a:br>
            <a:r>
              <a:rPr lang="ru-RU" sz="3200" dirty="0" smtClean="0"/>
              <a:t>2-3 классы</a:t>
            </a:r>
            <a:endParaRPr lang="ru-RU" sz="3200" dirty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395536" y="1556792"/>
            <a:ext cx="2880320" cy="5040560"/>
          </a:xfrm>
        </p:spPr>
        <p:txBody>
          <a:bodyPr>
            <a:normAutofit/>
          </a:bodyPr>
          <a:lstStyle/>
          <a:p>
            <a:r>
              <a:rPr lang="ru-RU" sz="3200" dirty="0" smtClean="0">
                <a:solidFill>
                  <a:srgbClr val="7030A0"/>
                </a:solidFill>
              </a:rPr>
              <a:t>Победители</a:t>
            </a:r>
          </a:p>
          <a:p>
            <a:r>
              <a:rPr lang="ru-RU" sz="2000" dirty="0" err="1" smtClean="0">
                <a:solidFill>
                  <a:srgbClr val="7030A0"/>
                </a:solidFill>
              </a:rPr>
              <a:t>Ниджад</a:t>
            </a:r>
            <a:r>
              <a:rPr lang="ru-RU" sz="2000" dirty="0" smtClean="0">
                <a:solidFill>
                  <a:srgbClr val="7030A0"/>
                </a:solidFill>
              </a:rPr>
              <a:t> Шахт</a:t>
            </a:r>
          </a:p>
          <a:p>
            <a:r>
              <a:rPr lang="ru-RU" sz="2000" dirty="0" err="1" smtClean="0">
                <a:solidFill>
                  <a:srgbClr val="7030A0"/>
                </a:solidFill>
              </a:rPr>
              <a:t>Алюкова</a:t>
            </a:r>
            <a:r>
              <a:rPr lang="ru-RU" sz="2000" dirty="0" smtClean="0">
                <a:solidFill>
                  <a:srgbClr val="7030A0"/>
                </a:solidFill>
              </a:rPr>
              <a:t> Елизавета</a:t>
            </a:r>
          </a:p>
          <a:p>
            <a:r>
              <a:rPr lang="ru-RU" sz="2000" dirty="0" smtClean="0">
                <a:solidFill>
                  <a:srgbClr val="7030A0"/>
                </a:solidFill>
              </a:rPr>
              <a:t>Матвеева Ольга</a:t>
            </a:r>
          </a:p>
          <a:p>
            <a:r>
              <a:rPr lang="ru-RU" sz="2000" dirty="0" smtClean="0">
                <a:solidFill>
                  <a:srgbClr val="7030A0"/>
                </a:solidFill>
              </a:rPr>
              <a:t>Яковлева Юлия</a:t>
            </a:r>
          </a:p>
          <a:p>
            <a:r>
              <a:rPr lang="ru-RU" sz="2000" dirty="0" smtClean="0">
                <a:solidFill>
                  <a:srgbClr val="7030A0"/>
                </a:solidFill>
              </a:rPr>
              <a:t>Бойцов Павел</a:t>
            </a:r>
          </a:p>
          <a:p>
            <a:r>
              <a:rPr lang="ru-RU" sz="2000" dirty="0" smtClean="0">
                <a:solidFill>
                  <a:srgbClr val="7030A0"/>
                </a:solidFill>
              </a:rPr>
              <a:t>Захарченко Вероника</a:t>
            </a:r>
          </a:p>
          <a:p>
            <a:r>
              <a:rPr lang="ru-RU" sz="2000" dirty="0" smtClean="0">
                <a:solidFill>
                  <a:srgbClr val="7030A0"/>
                </a:solidFill>
              </a:rPr>
              <a:t>Зубкова Алина</a:t>
            </a:r>
          </a:p>
          <a:p>
            <a:r>
              <a:rPr lang="ru-RU" sz="2000" dirty="0" smtClean="0">
                <a:solidFill>
                  <a:srgbClr val="7030A0"/>
                </a:solidFill>
              </a:rPr>
              <a:t>Григорян Сергей</a:t>
            </a:r>
          </a:p>
          <a:p>
            <a:r>
              <a:rPr lang="ru-RU" sz="2000" dirty="0" smtClean="0">
                <a:solidFill>
                  <a:srgbClr val="7030A0"/>
                </a:solidFill>
              </a:rPr>
              <a:t>Еремеев Ярослав</a:t>
            </a:r>
          </a:p>
          <a:p>
            <a:r>
              <a:rPr lang="ru-RU" sz="2000" dirty="0" smtClean="0">
                <a:solidFill>
                  <a:srgbClr val="7030A0"/>
                </a:solidFill>
              </a:rPr>
              <a:t>Михайлов Владимир</a:t>
            </a:r>
          </a:p>
          <a:p>
            <a:r>
              <a:rPr lang="ru-RU" sz="2000" dirty="0" err="1" smtClean="0">
                <a:solidFill>
                  <a:srgbClr val="7030A0"/>
                </a:solidFill>
              </a:rPr>
              <a:t>Ляшкевич</a:t>
            </a:r>
            <a:r>
              <a:rPr lang="ru-RU" sz="2000" dirty="0" smtClean="0">
                <a:solidFill>
                  <a:srgbClr val="7030A0"/>
                </a:solidFill>
              </a:rPr>
              <a:t> Никита</a:t>
            </a:r>
          </a:p>
          <a:p>
            <a:endParaRPr lang="ru-RU" sz="2000" dirty="0" smtClean="0">
              <a:solidFill>
                <a:srgbClr val="7030A0"/>
              </a:solidFill>
            </a:endParaRPr>
          </a:p>
        </p:txBody>
      </p:sp>
      <p:pic>
        <p:nvPicPr>
          <p:cNvPr id="1028" name="Picture 4" descr="C:\Users\Виктория\Pictures\фото 2016\школа неделя англ яз 2016\116_2004\IMG_0530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491880" y="260648"/>
            <a:ext cx="2880427" cy="1899592"/>
          </a:xfrm>
          <a:prstGeom prst="rect">
            <a:avLst/>
          </a:prstGeom>
          <a:noFill/>
          <a:ln>
            <a:solidFill>
              <a:schemeClr val="accent5">
                <a:lumMod val="75000"/>
              </a:schemeClr>
            </a:solidFill>
          </a:ln>
        </p:spPr>
      </p:pic>
      <p:pic>
        <p:nvPicPr>
          <p:cNvPr id="1029" name="Picture 5" descr="C:\Users\Виктория\Pictures\фото 2016\школа неделя англ яз 2016\114_1804\IMG_0426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203848" y="2060848"/>
            <a:ext cx="2976440" cy="2232248"/>
          </a:xfrm>
          <a:prstGeom prst="rect">
            <a:avLst/>
          </a:prstGeom>
          <a:noFill/>
          <a:ln>
            <a:solidFill>
              <a:schemeClr val="accent4">
                <a:lumMod val="75000"/>
              </a:schemeClr>
            </a:solidFill>
          </a:ln>
        </p:spPr>
      </p:pic>
      <p:pic>
        <p:nvPicPr>
          <p:cNvPr id="1030" name="Picture 6" descr="C:\Users\Виктория\Pictures\фото 2016\школа неделя англ яз 2016\114_1804\IMG_0427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156176" y="620688"/>
            <a:ext cx="2712392" cy="2034220"/>
          </a:xfrm>
          <a:prstGeom prst="rect">
            <a:avLst/>
          </a:prstGeom>
          <a:noFill/>
          <a:ln>
            <a:solidFill>
              <a:schemeClr val="accent4">
                <a:lumMod val="75000"/>
              </a:schemeClr>
            </a:solidFill>
          </a:ln>
        </p:spPr>
      </p:pic>
      <p:pic>
        <p:nvPicPr>
          <p:cNvPr id="1031" name="Picture 7" descr="C:\Users\Виктория\Pictures\фото 2016\школа неделя англ яз 2016\114_1804\IMG_0422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228184" y="2492896"/>
            <a:ext cx="2232248" cy="1674124"/>
          </a:xfrm>
          <a:prstGeom prst="rect">
            <a:avLst/>
          </a:prstGeom>
          <a:noFill/>
          <a:ln>
            <a:solidFill>
              <a:schemeClr val="accent5">
                <a:lumMod val="75000"/>
              </a:schemeClr>
            </a:solidFill>
          </a:ln>
        </p:spPr>
      </p:pic>
      <p:pic>
        <p:nvPicPr>
          <p:cNvPr id="1032" name="Picture 8" descr="C:\Users\Виктория\Pictures\фото 2016\школа неделя англ яз 2016\114_1804\IMG_0401.JP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2987824" y="4149080"/>
            <a:ext cx="1728191" cy="1296095"/>
          </a:xfrm>
          <a:prstGeom prst="rect">
            <a:avLst/>
          </a:prstGeom>
          <a:noFill/>
          <a:ln>
            <a:solidFill>
              <a:schemeClr val="accent2">
                <a:lumMod val="75000"/>
              </a:schemeClr>
            </a:solidFill>
          </a:ln>
        </p:spPr>
      </p:pic>
      <p:pic>
        <p:nvPicPr>
          <p:cNvPr id="1033" name="Picture 9" descr="C:\Users\Виктория\Pictures\фото 2016\школа неделя англ яз 2016\114_1804\IMG_0408.JPG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4716016" y="5445224"/>
            <a:ext cx="1584176" cy="1188088"/>
          </a:xfrm>
          <a:prstGeom prst="rect">
            <a:avLst/>
          </a:prstGeom>
          <a:noFill/>
          <a:ln>
            <a:solidFill>
              <a:srgbClr val="002060"/>
            </a:solidFill>
          </a:ln>
        </p:spPr>
      </p:pic>
      <p:pic>
        <p:nvPicPr>
          <p:cNvPr id="1034" name="Picture 10" descr="C:\Users\Виктория\Pictures\фото 2016\школа неделя англ яз 2016\114_1804\IMG_0399.JPG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6300192" y="4077072"/>
            <a:ext cx="2016299" cy="1512168"/>
          </a:xfrm>
          <a:prstGeom prst="rect">
            <a:avLst/>
          </a:prstGeom>
          <a:noFill/>
          <a:ln>
            <a:solidFill>
              <a:srgbClr val="7030A0"/>
            </a:solidFill>
          </a:ln>
        </p:spPr>
      </p:pic>
      <p:pic>
        <p:nvPicPr>
          <p:cNvPr id="1035" name="Picture 11" descr="C:\Users\Виктория\Pictures\фото 2016\школа неделя англ яз 2016\114_1804\IMG_0410.JPG"/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3059832" y="5373216"/>
            <a:ext cx="1584176" cy="118808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</p:pic>
      <p:pic>
        <p:nvPicPr>
          <p:cNvPr id="1036" name="Picture 12" descr="C:\Users\Виктория\Pictures\фото 2016\школа неделя англ яз 2016\114_1804\IMG_0425.JPG"/>
          <p:cNvPicPr>
            <a:picLocks noChangeAspect="1" noChangeArrowheads="1"/>
          </p:cNvPicPr>
          <p:nvPr/>
        </p:nvPicPr>
        <p:blipFill>
          <a:blip r:embed="rId10" cstate="print"/>
          <a:srcRect/>
          <a:stretch>
            <a:fillRect/>
          </a:stretch>
        </p:blipFill>
        <p:spPr bwMode="auto">
          <a:xfrm>
            <a:off x="4644008" y="4293096"/>
            <a:ext cx="1632242" cy="1224136"/>
          </a:xfrm>
          <a:prstGeom prst="rect">
            <a:avLst/>
          </a:prstGeom>
          <a:noFill/>
          <a:ln>
            <a:solidFill>
              <a:srgbClr val="00B050"/>
            </a:solidFill>
          </a:ln>
        </p:spPr>
      </p:pic>
      <p:pic>
        <p:nvPicPr>
          <p:cNvPr id="1037" name="Picture 13" descr="C:\Users\Виктория\Pictures\фото 2016\школа неделя англ яз 2016\114_1804\IMG_0418.JPG"/>
          <p:cNvPicPr>
            <a:picLocks noChangeAspect="1" noChangeArrowheads="1"/>
          </p:cNvPicPr>
          <p:nvPr/>
        </p:nvPicPr>
        <p:blipFill>
          <a:blip r:embed="rId11" cstate="print"/>
          <a:srcRect/>
          <a:stretch>
            <a:fillRect/>
          </a:stretch>
        </p:blipFill>
        <p:spPr bwMode="auto">
          <a:xfrm>
            <a:off x="6372200" y="5615908"/>
            <a:ext cx="1512168" cy="1134084"/>
          </a:xfrm>
          <a:prstGeom prst="rect">
            <a:avLst/>
          </a:prstGeom>
          <a:noFill/>
          <a:ln>
            <a:solidFill>
              <a:srgbClr val="00B0F0"/>
            </a:solidFill>
          </a:ln>
        </p:spPr>
      </p:pic>
    </p:spTree>
  </p:cSld>
  <p:clrMapOvr>
    <a:masterClrMapping/>
  </p:clrMapOvr>
  <p:transition spd="slow">
    <p:dissolve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620688"/>
            <a:ext cx="2212848" cy="1728192"/>
          </a:xfrm>
        </p:spPr>
        <p:txBody>
          <a:bodyPr>
            <a:normAutofit/>
          </a:bodyPr>
          <a:lstStyle/>
          <a:p>
            <a:r>
              <a:rPr lang="ru-RU" sz="3200" dirty="0" smtClean="0"/>
              <a:t>3 КЛАСС СКАЗКА «Репка»</a:t>
            </a:r>
            <a:endParaRPr lang="ru-RU" sz="3200" dirty="0"/>
          </a:p>
        </p:txBody>
      </p:sp>
      <p:sp>
        <p:nvSpPr>
          <p:cNvPr id="3" name="Текст 2"/>
          <p:cNvSpPr>
            <a:spLocks noGrp="1"/>
          </p:cNvSpPr>
          <p:nvPr>
            <p:ph type="body" sz="half" idx="2"/>
          </p:nvPr>
        </p:nvSpPr>
        <p:spPr>
          <a:xfrm>
            <a:off x="609600" y="2348880"/>
            <a:ext cx="2209800" cy="4176463"/>
          </a:xfrm>
        </p:spPr>
        <p:txBody>
          <a:bodyPr>
            <a:noAutofit/>
          </a:bodyPr>
          <a:lstStyle/>
          <a:p>
            <a:r>
              <a:rPr lang="ru-RU" sz="2800" b="1" dirty="0" smtClean="0">
                <a:solidFill>
                  <a:srgbClr val="7030A0"/>
                </a:solidFill>
              </a:rPr>
              <a:t>Участники</a:t>
            </a:r>
          </a:p>
          <a:p>
            <a:r>
              <a:rPr lang="ru-RU" sz="2000" dirty="0" smtClean="0">
                <a:solidFill>
                  <a:srgbClr val="7030A0"/>
                </a:solidFill>
              </a:rPr>
              <a:t>Волков Сергей</a:t>
            </a:r>
          </a:p>
          <a:p>
            <a:r>
              <a:rPr lang="ru-RU" sz="2000" dirty="0" smtClean="0">
                <a:solidFill>
                  <a:srgbClr val="7030A0"/>
                </a:solidFill>
              </a:rPr>
              <a:t> Соловьев Александр</a:t>
            </a:r>
          </a:p>
          <a:p>
            <a:r>
              <a:rPr lang="ru-RU" sz="2000" dirty="0" smtClean="0">
                <a:solidFill>
                  <a:srgbClr val="7030A0"/>
                </a:solidFill>
              </a:rPr>
              <a:t> Борщёва Юлия</a:t>
            </a:r>
          </a:p>
          <a:p>
            <a:r>
              <a:rPr lang="ru-RU" sz="2000" dirty="0" err="1" smtClean="0">
                <a:solidFill>
                  <a:srgbClr val="7030A0"/>
                </a:solidFill>
              </a:rPr>
              <a:t>Возгрина</a:t>
            </a:r>
            <a:r>
              <a:rPr lang="ru-RU" sz="2000" dirty="0" smtClean="0">
                <a:solidFill>
                  <a:srgbClr val="7030A0"/>
                </a:solidFill>
              </a:rPr>
              <a:t> Юлия</a:t>
            </a:r>
          </a:p>
          <a:p>
            <a:r>
              <a:rPr lang="ru-RU" sz="2000" dirty="0" smtClean="0">
                <a:solidFill>
                  <a:srgbClr val="7030A0"/>
                </a:solidFill>
              </a:rPr>
              <a:t> Григорян Сергей</a:t>
            </a:r>
          </a:p>
          <a:p>
            <a:r>
              <a:rPr lang="ru-RU" sz="2000" dirty="0" smtClean="0">
                <a:solidFill>
                  <a:srgbClr val="7030A0"/>
                </a:solidFill>
              </a:rPr>
              <a:t>Козлова Виктория </a:t>
            </a:r>
          </a:p>
          <a:p>
            <a:r>
              <a:rPr lang="ru-RU" sz="2000" dirty="0" smtClean="0">
                <a:solidFill>
                  <a:srgbClr val="7030A0"/>
                </a:solidFill>
              </a:rPr>
              <a:t> Резунков Александр</a:t>
            </a:r>
            <a:endParaRPr lang="ru-RU" sz="2000" dirty="0">
              <a:solidFill>
                <a:srgbClr val="7030A0"/>
              </a:solidFill>
            </a:endParaRPr>
          </a:p>
        </p:txBody>
      </p:sp>
      <p:pic>
        <p:nvPicPr>
          <p:cNvPr id="5122" name="Picture 2" descr="D:\фото\Новая папка\20160421_095022.jpg"/>
          <p:cNvPicPr>
            <a:picLocks noGrp="1" noChangeAspect="1" noChangeArrowheads="1"/>
          </p:cNvPicPr>
          <p:nvPr>
            <p:ph type="pic" idx="1"/>
          </p:nvPr>
        </p:nvPicPr>
        <p:blipFill>
          <a:blip r:embed="rId2" cstate="print"/>
          <a:srcRect l="5942" r="5942"/>
          <a:stretch>
            <a:fillRect/>
          </a:stretch>
        </p:blipFill>
        <p:spPr bwMode="auto">
          <a:xfrm rot="420000">
            <a:off x="2706068" y="217671"/>
            <a:ext cx="3768440" cy="3208771"/>
          </a:xfrm>
          <a:prstGeom prst="rect">
            <a:avLst/>
          </a:prstGeom>
          <a:noFill/>
        </p:spPr>
      </p:pic>
      <p:pic>
        <p:nvPicPr>
          <p:cNvPr id="5123" name="Picture 3" descr="D:\фото\Новая папка\20160421_092552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20326917">
            <a:off x="5462193" y="3228658"/>
            <a:ext cx="3341556" cy="2506167"/>
          </a:xfrm>
          <a:prstGeom prst="rect">
            <a:avLst/>
          </a:prstGeom>
          <a:noFill/>
        </p:spPr>
      </p:pic>
      <p:pic>
        <p:nvPicPr>
          <p:cNvPr id="5124" name="Picture 4" descr="D:\фото\Новая папка\20160421_092836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rot="1365763">
            <a:off x="3301217" y="3409867"/>
            <a:ext cx="2952328" cy="2214246"/>
          </a:xfrm>
          <a:prstGeom prst="rect">
            <a:avLst/>
          </a:prstGeom>
          <a:noFill/>
        </p:spPr>
      </p:pic>
      <p:pic>
        <p:nvPicPr>
          <p:cNvPr id="5125" name="Picture 5" descr="D:\фото\Новая папка\20160421_092957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600056" y="404664"/>
            <a:ext cx="2543944" cy="1907958"/>
          </a:xfrm>
          <a:prstGeom prst="rect">
            <a:avLst/>
          </a:prstGeom>
          <a:noFill/>
        </p:spPr>
      </p:pic>
      <p:pic>
        <p:nvPicPr>
          <p:cNvPr id="5126" name="Picture 6" descr="D:\фото\Новая папка\20160421_094947.jp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2339752" y="4437112"/>
            <a:ext cx="2831976" cy="2123982"/>
          </a:xfrm>
          <a:prstGeom prst="rect">
            <a:avLst/>
          </a:prstGeom>
          <a:noFill/>
        </p:spPr>
      </p:pic>
      <p:pic>
        <p:nvPicPr>
          <p:cNvPr id="9" name="Picture 2" descr="D:\фото\Новая папка\20160421_095022.jpg"/>
          <p:cNvPicPr>
            <a:picLocks noChangeAspect="1" noChangeArrowheads="1"/>
          </p:cNvPicPr>
          <p:nvPr/>
        </p:nvPicPr>
        <p:blipFill>
          <a:blip r:embed="rId2" cstate="print"/>
          <a:srcRect l="5942" r="5942"/>
          <a:stretch>
            <a:fillRect/>
          </a:stretch>
        </p:blipFill>
        <p:spPr bwMode="auto">
          <a:xfrm rot="420000">
            <a:off x="2665249" y="217669"/>
            <a:ext cx="3768440" cy="3208771"/>
          </a:xfrm>
          <a:prstGeom prst="rect">
            <a:avLst/>
          </a:prstGeom>
          <a:noFill/>
          <a:ln w="3000" cap="rnd">
            <a:solidFill>
              <a:srgbClr val="C0C0C0"/>
            </a:solidFill>
            <a:rou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332656"/>
            <a:ext cx="2212848" cy="1728191"/>
          </a:xfrm>
        </p:spPr>
        <p:txBody>
          <a:bodyPr>
            <a:noAutofit/>
          </a:bodyPr>
          <a:lstStyle/>
          <a:p>
            <a:r>
              <a:rPr lang="ru-RU" sz="3200" dirty="0" smtClean="0"/>
              <a:t>4 классы конкурс «Мастер диалога»</a:t>
            </a:r>
            <a:endParaRPr lang="ru-RU" sz="3200" dirty="0"/>
          </a:p>
        </p:txBody>
      </p:sp>
      <p:sp>
        <p:nvSpPr>
          <p:cNvPr id="3" name="Текст 2"/>
          <p:cNvSpPr>
            <a:spLocks noGrp="1"/>
          </p:cNvSpPr>
          <p:nvPr>
            <p:ph type="body" sz="half" idx="2"/>
          </p:nvPr>
        </p:nvSpPr>
        <p:spPr>
          <a:xfrm>
            <a:off x="609600" y="2204864"/>
            <a:ext cx="2209800" cy="2803241"/>
          </a:xfrm>
        </p:spPr>
        <p:txBody>
          <a:bodyPr>
            <a:normAutofit fontScale="85000" lnSpcReduction="20000"/>
          </a:bodyPr>
          <a:lstStyle/>
          <a:p>
            <a:r>
              <a:rPr lang="ru-RU" dirty="0" smtClean="0"/>
              <a:t>      </a:t>
            </a:r>
            <a:r>
              <a:rPr lang="ru-RU" sz="2800" b="1" dirty="0" smtClean="0">
                <a:solidFill>
                  <a:srgbClr val="7030A0"/>
                </a:solidFill>
              </a:rPr>
              <a:t>Победители</a:t>
            </a:r>
          </a:p>
          <a:p>
            <a:r>
              <a:rPr lang="ru-RU" sz="2200" dirty="0" err="1" smtClean="0">
                <a:solidFill>
                  <a:srgbClr val="7030A0"/>
                </a:solidFill>
              </a:rPr>
              <a:t>Ангерт</a:t>
            </a:r>
            <a:r>
              <a:rPr lang="ru-RU" sz="2200" dirty="0" smtClean="0">
                <a:solidFill>
                  <a:srgbClr val="7030A0"/>
                </a:solidFill>
              </a:rPr>
              <a:t> Антон</a:t>
            </a:r>
          </a:p>
          <a:p>
            <a:r>
              <a:rPr lang="ru-RU" sz="2200" dirty="0" smtClean="0">
                <a:solidFill>
                  <a:srgbClr val="7030A0"/>
                </a:solidFill>
              </a:rPr>
              <a:t>Калинин Игнат</a:t>
            </a:r>
          </a:p>
          <a:p>
            <a:r>
              <a:rPr lang="ru-RU" sz="2200" dirty="0" smtClean="0">
                <a:solidFill>
                  <a:srgbClr val="7030A0"/>
                </a:solidFill>
              </a:rPr>
              <a:t>Арсентьев Виктор</a:t>
            </a:r>
          </a:p>
          <a:p>
            <a:r>
              <a:rPr lang="ru-RU" sz="2200" dirty="0" smtClean="0">
                <a:solidFill>
                  <a:srgbClr val="7030A0"/>
                </a:solidFill>
              </a:rPr>
              <a:t>Антонова Диана</a:t>
            </a:r>
          </a:p>
          <a:p>
            <a:r>
              <a:rPr lang="ru-RU" sz="2200" dirty="0" smtClean="0">
                <a:solidFill>
                  <a:srgbClr val="7030A0"/>
                </a:solidFill>
              </a:rPr>
              <a:t>Черняева Надежда </a:t>
            </a:r>
          </a:p>
          <a:p>
            <a:r>
              <a:rPr lang="ru-RU" sz="2200" dirty="0" smtClean="0">
                <a:solidFill>
                  <a:srgbClr val="7030A0"/>
                </a:solidFill>
              </a:rPr>
              <a:t>Ерофеев Денис</a:t>
            </a:r>
          </a:p>
          <a:p>
            <a:r>
              <a:rPr lang="ru-RU" sz="2200" dirty="0" err="1" smtClean="0">
                <a:solidFill>
                  <a:srgbClr val="7030A0"/>
                </a:solidFill>
              </a:rPr>
              <a:t>Мазуков</a:t>
            </a:r>
            <a:r>
              <a:rPr lang="ru-RU" sz="2200" dirty="0" smtClean="0">
                <a:solidFill>
                  <a:srgbClr val="7030A0"/>
                </a:solidFill>
              </a:rPr>
              <a:t> Алексей</a:t>
            </a:r>
          </a:p>
          <a:p>
            <a:r>
              <a:rPr lang="ru-RU" sz="2200" dirty="0" err="1" smtClean="0">
                <a:solidFill>
                  <a:srgbClr val="7030A0"/>
                </a:solidFill>
              </a:rPr>
              <a:t>Каюда</a:t>
            </a:r>
            <a:r>
              <a:rPr lang="ru-RU" sz="2200" dirty="0" smtClean="0">
                <a:solidFill>
                  <a:srgbClr val="7030A0"/>
                </a:solidFill>
              </a:rPr>
              <a:t> Злата</a:t>
            </a:r>
          </a:p>
          <a:p>
            <a:endParaRPr lang="ru-RU" sz="2200" dirty="0"/>
          </a:p>
        </p:txBody>
      </p:sp>
      <p:pic>
        <p:nvPicPr>
          <p:cNvPr id="1026" name="Picture 2" descr="C:\Users\Виктория\Pictures\фото 2016\школа неделя англ яз 2016\115_1904\IMG_0506.JPG"/>
          <p:cNvPicPr>
            <a:picLocks noGrp="1" noChangeAspect="1" noChangeArrowheads="1"/>
          </p:cNvPicPr>
          <p:nvPr>
            <p:ph type="pic" idx="1"/>
          </p:nvPr>
        </p:nvPicPr>
        <p:blipFill>
          <a:blip r:embed="rId2" cstate="print"/>
          <a:srcRect l="16986" r="16986"/>
          <a:stretch>
            <a:fillRect/>
          </a:stretch>
        </p:blipFill>
        <p:spPr bwMode="auto">
          <a:xfrm rot="420000">
            <a:off x="3176657" y="140120"/>
            <a:ext cx="2425853" cy="2065578"/>
          </a:xfrm>
          <a:prstGeom prst="rect">
            <a:avLst/>
          </a:prstGeom>
          <a:noFill/>
          <a:ln>
            <a:solidFill>
              <a:schemeClr val="accent2">
                <a:lumMod val="75000"/>
              </a:schemeClr>
            </a:solidFill>
          </a:ln>
        </p:spPr>
      </p:pic>
      <p:pic>
        <p:nvPicPr>
          <p:cNvPr id="1027" name="Picture 3" descr="C:\Users\Виктория\Pictures\фото 2016\школа неделя англ яз 2016\115_1904\IMG_0499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940152" y="908720"/>
            <a:ext cx="2843808" cy="1598309"/>
          </a:xfrm>
          <a:prstGeom prst="rect">
            <a:avLst/>
          </a:prstGeom>
          <a:noFill/>
          <a:ln w="76200">
            <a:solidFill>
              <a:schemeClr val="accent5">
                <a:lumMod val="60000"/>
                <a:lumOff val="40000"/>
              </a:schemeClr>
            </a:solidFill>
          </a:ln>
        </p:spPr>
      </p:pic>
      <p:pic>
        <p:nvPicPr>
          <p:cNvPr id="1028" name="Picture 4" descr="C:\Users\Виктория\Pictures\фото 2016\школа неделя англ яз 2016\115_1904\IMG_0521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059833" y="2204865"/>
            <a:ext cx="3312368" cy="2484184"/>
          </a:xfrm>
          <a:prstGeom prst="rect">
            <a:avLst/>
          </a:prstGeom>
          <a:noFill/>
          <a:ln>
            <a:solidFill>
              <a:srgbClr val="FFFF00"/>
            </a:solidFill>
          </a:ln>
        </p:spPr>
      </p:pic>
      <p:pic>
        <p:nvPicPr>
          <p:cNvPr id="1029" name="Picture 5" descr="C:\Users\Виктория\Pictures\фото 2016\школа неделя англ яз 2016\115_1904\IMG_0486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5076056" y="4797152"/>
            <a:ext cx="3240360" cy="1821183"/>
          </a:xfrm>
          <a:prstGeom prst="rect">
            <a:avLst/>
          </a:prstGeom>
          <a:noFill/>
          <a:ln w="28575">
            <a:solidFill>
              <a:srgbClr val="FF0000"/>
            </a:solidFill>
          </a:ln>
        </p:spPr>
      </p:pic>
      <p:pic>
        <p:nvPicPr>
          <p:cNvPr id="1030" name="Picture 6" descr="C:\Users\Виктория\Pictures\фото 2016\школа неделя англ яз 2016\115_1904\IMG_0475.JP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6407696" y="3140968"/>
            <a:ext cx="2736304" cy="1537889"/>
          </a:xfrm>
          <a:prstGeom prst="rect">
            <a:avLst/>
          </a:prstGeom>
          <a:noFill/>
          <a:ln w="19050">
            <a:solidFill>
              <a:srgbClr val="00B0F0"/>
            </a:solidFill>
          </a:ln>
        </p:spPr>
      </p:pic>
    </p:spTree>
  </p:cSld>
  <p:clrMapOvr>
    <a:masterClrMapping/>
  </p:clrMapOvr>
  <p:transition spd="slow">
    <p:dissolve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sz="3200" dirty="0" smtClean="0"/>
              <a:t>Конкурс «Мастер диалога» вызвал большой интерес у учащихся. Ребята с интересом готовились к мероприятию: учили роли, искали реквизит.</a:t>
            </a:r>
            <a:endParaRPr lang="ru-RU" sz="3200" dirty="0"/>
          </a:p>
        </p:txBody>
      </p:sp>
      <p:pic>
        <p:nvPicPr>
          <p:cNvPr id="2050" name="Picture 2" descr="C:\Users\Виктория\Pictures\фото 2016\школа неделя англ яз 2016\115_1904\IMG_0482.JPG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66807" y="1935165"/>
            <a:ext cx="3257121" cy="1830502"/>
          </a:xfrm>
          <a:prstGeom prst="rect">
            <a:avLst/>
          </a:prstGeom>
          <a:noFill/>
          <a:ln w="57150">
            <a:solidFill>
              <a:srgbClr val="FFC000"/>
            </a:solidFill>
          </a:ln>
        </p:spPr>
      </p:pic>
      <p:pic>
        <p:nvPicPr>
          <p:cNvPr id="2051" name="Picture 3" descr="C:\Users\Виктория\Pictures\фото 2016\школа неделя англ яз 2016\115_1904\IMG_0455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499992" y="2132856"/>
            <a:ext cx="4176464" cy="2347303"/>
          </a:xfrm>
          <a:prstGeom prst="rect">
            <a:avLst/>
          </a:prstGeom>
          <a:noFill/>
          <a:ln w="38100">
            <a:solidFill>
              <a:srgbClr val="00B050"/>
            </a:solidFill>
          </a:ln>
        </p:spPr>
      </p:pic>
      <p:pic>
        <p:nvPicPr>
          <p:cNvPr id="2052" name="Picture 4" descr="C:\Users\Виктория\Pictures\фото 2016\школа неделя англ яз 2016\115_1904\IMG_0493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11560" y="3933056"/>
            <a:ext cx="3240360" cy="2430180"/>
          </a:xfrm>
          <a:prstGeom prst="rect">
            <a:avLst/>
          </a:prstGeom>
          <a:noFill/>
          <a:ln w="28575">
            <a:solidFill>
              <a:srgbClr val="92D050"/>
            </a:solidFill>
          </a:ln>
        </p:spPr>
      </p:pic>
      <p:pic>
        <p:nvPicPr>
          <p:cNvPr id="2053" name="Picture 5" descr="C:\Users\Виктория\Pictures\фото 2016\школа неделя англ яз 2016\115_1904\IMG_0495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3491880" y="4293096"/>
            <a:ext cx="2880320" cy="2160161"/>
          </a:xfrm>
          <a:prstGeom prst="rect">
            <a:avLst/>
          </a:prstGeom>
          <a:noFill/>
          <a:ln w="57150">
            <a:solidFill>
              <a:srgbClr val="7030A0"/>
            </a:solidFill>
          </a:ln>
        </p:spPr>
      </p:pic>
      <p:pic>
        <p:nvPicPr>
          <p:cNvPr id="2054" name="Picture 6" descr="C:\Users\Виктория\Pictures\фото 2016\школа неделя англ яз 2016\115_1904\IMG_0490.JP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6588224" y="4797152"/>
            <a:ext cx="2232247" cy="1674123"/>
          </a:xfrm>
          <a:prstGeom prst="rect">
            <a:avLst/>
          </a:prstGeom>
          <a:noFill/>
          <a:ln w="57150">
            <a:solidFill>
              <a:srgbClr val="FFC000"/>
            </a:solidFill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906536"/>
          </a:xfrm>
        </p:spPr>
        <p:txBody>
          <a:bodyPr/>
          <a:lstStyle/>
          <a:p>
            <a:r>
              <a:rPr lang="ru-RU" sz="3200" dirty="0" smtClean="0"/>
              <a:t>5 классы ток-шоу «Мир диких животных»</a:t>
            </a:r>
            <a:endParaRPr lang="ru-RU" sz="3200" dirty="0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539552" y="2492896"/>
            <a:ext cx="2743200" cy="3971528"/>
          </a:xfrm>
        </p:spPr>
        <p:txBody>
          <a:bodyPr>
            <a:normAutofit lnSpcReduction="10000"/>
          </a:bodyPr>
          <a:lstStyle/>
          <a:p>
            <a:r>
              <a:rPr lang="ru-RU" sz="2000" dirty="0" smtClean="0">
                <a:solidFill>
                  <a:srgbClr val="002060"/>
                </a:solidFill>
              </a:rPr>
              <a:t>  Участники</a:t>
            </a:r>
          </a:p>
          <a:p>
            <a:r>
              <a:rPr lang="ru-RU" sz="2000" dirty="0" err="1" smtClean="0">
                <a:solidFill>
                  <a:srgbClr val="002060"/>
                </a:solidFill>
              </a:rPr>
              <a:t>Прескоков</a:t>
            </a:r>
            <a:r>
              <a:rPr lang="ru-RU" sz="2000" dirty="0" smtClean="0">
                <a:solidFill>
                  <a:srgbClr val="002060"/>
                </a:solidFill>
              </a:rPr>
              <a:t> Иван</a:t>
            </a:r>
          </a:p>
          <a:p>
            <a:r>
              <a:rPr lang="ru-RU" sz="2000" dirty="0" smtClean="0">
                <a:solidFill>
                  <a:srgbClr val="002060"/>
                </a:solidFill>
              </a:rPr>
              <a:t>Шевченко Вадим Стоянов Артём</a:t>
            </a:r>
          </a:p>
          <a:p>
            <a:r>
              <a:rPr lang="ru-RU" sz="2000" dirty="0" err="1" smtClean="0">
                <a:solidFill>
                  <a:srgbClr val="002060"/>
                </a:solidFill>
              </a:rPr>
              <a:t>Ястребова</a:t>
            </a:r>
            <a:r>
              <a:rPr lang="ru-RU" sz="2000" dirty="0" smtClean="0">
                <a:solidFill>
                  <a:srgbClr val="002060"/>
                </a:solidFill>
              </a:rPr>
              <a:t> Настя</a:t>
            </a:r>
          </a:p>
          <a:p>
            <a:r>
              <a:rPr lang="ru-RU" sz="2000" dirty="0" err="1" smtClean="0">
                <a:solidFill>
                  <a:srgbClr val="002060"/>
                </a:solidFill>
              </a:rPr>
              <a:t>Чубич</a:t>
            </a:r>
            <a:r>
              <a:rPr lang="ru-RU" sz="2000" dirty="0" smtClean="0">
                <a:solidFill>
                  <a:srgbClr val="002060"/>
                </a:solidFill>
              </a:rPr>
              <a:t> Анатолий</a:t>
            </a:r>
          </a:p>
          <a:p>
            <a:r>
              <a:rPr lang="ru-RU" sz="2000" dirty="0" smtClean="0">
                <a:solidFill>
                  <a:srgbClr val="002060"/>
                </a:solidFill>
              </a:rPr>
              <a:t> Емцева Александра</a:t>
            </a:r>
          </a:p>
          <a:p>
            <a:r>
              <a:rPr lang="ru-RU" sz="2000" dirty="0" err="1" smtClean="0">
                <a:solidFill>
                  <a:srgbClr val="002060"/>
                </a:solidFill>
              </a:rPr>
              <a:t>Абили</a:t>
            </a:r>
            <a:r>
              <a:rPr lang="ru-RU" sz="2000" dirty="0" smtClean="0">
                <a:solidFill>
                  <a:srgbClr val="002060"/>
                </a:solidFill>
              </a:rPr>
              <a:t>  </a:t>
            </a:r>
            <a:r>
              <a:rPr lang="ru-RU" sz="2000" dirty="0" err="1" smtClean="0">
                <a:solidFill>
                  <a:srgbClr val="002060"/>
                </a:solidFill>
              </a:rPr>
              <a:t>Амира</a:t>
            </a:r>
            <a:endParaRPr lang="ru-RU" sz="2000" dirty="0" smtClean="0">
              <a:solidFill>
                <a:srgbClr val="002060"/>
              </a:solidFill>
            </a:endParaRPr>
          </a:p>
          <a:p>
            <a:r>
              <a:rPr lang="ru-RU" sz="2000" dirty="0" err="1" smtClean="0">
                <a:solidFill>
                  <a:srgbClr val="002060"/>
                </a:solidFill>
              </a:rPr>
              <a:t>Сиграевская</a:t>
            </a:r>
            <a:r>
              <a:rPr lang="ru-RU" sz="2000" dirty="0" smtClean="0">
                <a:solidFill>
                  <a:srgbClr val="002060"/>
                </a:solidFill>
              </a:rPr>
              <a:t> Диана</a:t>
            </a:r>
          </a:p>
          <a:p>
            <a:r>
              <a:rPr lang="ru-RU" sz="2000" dirty="0" err="1" smtClean="0">
                <a:solidFill>
                  <a:srgbClr val="002060"/>
                </a:solidFill>
              </a:rPr>
              <a:t>Надольский</a:t>
            </a:r>
            <a:r>
              <a:rPr lang="ru-RU" sz="2000" dirty="0" smtClean="0">
                <a:solidFill>
                  <a:srgbClr val="002060"/>
                </a:solidFill>
              </a:rPr>
              <a:t> Кирилл</a:t>
            </a:r>
          </a:p>
          <a:p>
            <a:r>
              <a:rPr lang="ru-RU" sz="2000" dirty="0" smtClean="0">
                <a:solidFill>
                  <a:srgbClr val="002060"/>
                </a:solidFill>
              </a:rPr>
              <a:t>Васильев Сергей</a:t>
            </a:r>
            <a:endParaRPr lang="ru-RU" sz="2000" dirty="0">
              <a:solidFill>
                <a:srgbClr val="002060"/>
              </a:solidFill>
            </a:endParaRPr>
          </a:p>
        </p:txBody>
      </p:sp>
      <p:pic>
        <p:nvPicPr>
          <p:cNvPr id="4099" name="Picture 3" descr="D:\фото\Новая папка\20160422_092706.jpg"/>
          <p:cNvPicPr>
            <a:picLocks noGrp="1" noChangeAspect="1" noChangeArrowheads="1"/>
          </p:cNvPicPr>
          <p:nvPr>
            <p:ph sz="half"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40086" y="4005064"/>
            <a:ext cx="3803914" cy="2852936"/>
          </a:xfrm>
          <a:prstGeom prst="rect">
            <a:avLst/>
          </a:prstGeom>
          <a:noFill/>
          <a:ln>
            <a:solidFill>
              <a:srgbClr val="002060"/>
            </a:solidFill>
          </a:ln>
        </p:spPr>
      </p:pic>
      <p:pic>
        <p:nvPicPr>
          <p:cNvPr id="4100" name="Picture 4" descr="D:\фото\Новая папка\20160422_092251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364088" y="260648"/>
            <a:ext cx="3768080" cy="2826060"/>
          </a:xfrm>
          <a:prstGeom prst="rect">
            <a:avLst/>
          </a:prstGeom>
          <a:noFill/>
          <a:ln>
            <a:solidFill>
              <a:srgbClr val="00B050"/>
            </a:solidFill>
          </a:ln>
        </p:spPr>
      </p:pic>
      <p:pic>
        <p:nvPicPr>
          <p:cNvPr id="4101" name="Picture 5" descr="D:\фото\Новая папка\20160422_092340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707904" y="1772816"/>
            <a:ext cx="3312368" cy="2484276"/>
          </a:xfrm>
          <a:prstGeom prst="rect">
            <a:avLst/>
          </a:prstGeom>
          <a:noFill/>
          <a:ln>
            <a:solidFill>
              <a:srgbClr val="FFFF00"/>
            </a:solidFill>
          </a:ln>
        </p:spPr>
      </p:pic>
      <p:pic>
        <p:nvPicPr>
          <p:cNvPr id="4102" name="Picture 6" descr="D:\фото\Новая папка\20160422_092835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2915816" y="4437112"/>
            <a:ext cx="2543944" cy="1907958"/>
          </a:xfrm>
          <a:prstGeom prst="rect">
            <a:avLst/>
          </a:prstGeom>
          <a:noFill/>
          <a:ln>
            <a:solidFill>
              <a:srgbClr val="00B0F0"/>
            </a:solidFill>
          </a:ln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3200" dirty="0" smtClean="0"/>
              <a:t>6 «А» класс:  Фонетическая викторина, конкурс «Диалогическая речь». </a:t>
            </a:r>
            <a:endParaRPr lang="ru-RU" sz="3200" dirty="0"/>
          </a:p>
        </p:txBody>
      </p:sp>
      <p:pic>
        <p:nvPicPr>
          <p:cNvPr id="3074" name="Picture 2" descr="C:\Users\Виктория\Pictures\фото 2016\школа неделя англ яз 2016\116_2004\IMG_0532.JPG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475656" y="1844824"/>
            <a:ext cx="3331331" cy="1872208"/>
          </a:xfrm>
          <a:prstGeom prst="rect">
            <a:avLst/>
          </a:prstGeom>
          <a:noFill/>
          <a:ln w="38100">
            <a:solidFill>
              <a:srgbClr val="C00000"/>
            </a:solidFill>
          </a:ln>
        </p:spPr>
      </p:pic>
      <p:pic>
        <p:nvPicPr>
          <p:cNvPr id="3075" name="Picture 3" descr="C:\Users\Виктория\Pictures\фото 2016\школа неделя англ яз 2016\116_2004\IMG_0535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364088" y="1412776"/>
            <a:ext cx="3392264" cy="1906559"/>
          </a:xfrm>
          <a:prstGeom prst="rect">
            <a:avLst/>
          </a:prstGeom>
          <a:noFill/>
          <a:ln w="38100">
            <a:solidFill>
              <a:srgbClr val="00B050"/>
            </a:solidFill>
          </a:ln>
        </p:spPr>
      </p:pic>
      <p:pic>
        <p:nvPicPr>
          <p:cNvPr id="3076" name="Picture 4" descr="C:\Users\Виктория\Pictures\фото 2016\школа неделя англ яз 2016\116_2004\IMG_0538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11560" y="3717032"/>
            <a:ext cx="3384376" cy="2538188"/>
          </a:xfrm>
          <a:prstGeom prst="rect">
            <a:avLst/>
          </a:prstGeom>
          <a:noFill/>
          <a:ln w="57150">
            <a:solidFill>
              <a:schemeClr val="accent2"/>
            </a:solidFill>
          </a:ln>
        </p:spPr>
      </p:pic>
      <p:pic>
        <p:nvPicPr>
          <p:cNvPr id="3077" name="Picture 5" descr="C:\Users\Виктория\Pictures\фото 2016\школа неделя англ яз 2016\116_2004\IMG_0541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283968" y="3501008"/>
            <a:ext cx="3947839" cy="2960770"/>
          </a:xfrm>
          <a:prstGeom prst="rect">
            <a:avLst/>
          </a:prstGeom>
          <a:noFill/>
          <a:ln w="57150">
            <a:solidFill>
              <a:srgbClr val="FFC000"/>
            </a:solidFill>
          </a:ln>
        </p:spPr>
      </p:pic>
    </p:spTree>
  </p:cSld>
  <p:clrMapOvr>
    <a:masterClrMapping/>
  </p:clrMapOvr>
  <p:transition spd="slow">
    <p:dissolve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3200" dirty="0" smtClean="0"/>
              <a:t>Учащиеся 7 «А» класса приняли участие в ток-шоу «Что? Где? Когда?». </a:t>
            </a:r>
            <a:endParaRPr lang="ru-RU" sz="3200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dirty="0" smtClean="0">
                <a:solidFill>
                  <a:srgbClr val="7030A0"/>
                </a:solidFill>
              </a:rPr>
              <a:t>Мероприятие прошло весело и познавательно. Участники получили похвальные грамоты, команде победителей  вручили призовые грамоты.</a:t>
            </a:r>
          </a:p>
          <a:p>
            <a:r>
              <a:rPr lang="ru-RU" dirty="0" smtClean="0">
                <a:solidFill>
                  <a:srgbClr val="7030A0"/>
                </a:solidFill>
              </a:rPr>
              <a:t>В ходе игры ребята отвечали на вопросы по страноведению, грамматике, а также на знание английского языка в целом. Особенно интригующим был момент , связанный с черным ящиком, и вопрос, заданный с использованием технических средств. </a:t>
            </a:r>
            <a:endParaRPr lang="ru-RU" dirty="0">
              <a:solidFill>
                <a:srgbClr val="7030A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 descr="C:\Users\Виктория\Pictures\фото 2016\школа неделя англ яз 2016\118_2204\IMG_0570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9552" y="332656"/>
            <a:ext cx="3888432" cy="2185421"/>
          </a:xfrm>
          <a:prstGeom prst="rect">
            <a:avLst/>
          </a:prstGeom>
          <a:noFill/>
          <a:ln w="28575">
            <a:solidFill>
              <a:srgbClr val="92D050"/>
            </a:solidFill>
          </a:ln>
        </p:spPr>
      </p:pic>
      <p:pic>
        <p:nvPicPr>
          <p:cNvPr id="4099" name="Picture 3" descr="C:\Users\Виктория\Pictures\фото 2016\школа неделя англ яз 2016\118_2204\IMG_0571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4048" y="764704"/>
            <a:ext cx="3888432" cy="2185420"/>
          </a:xfrm>
          <a:prstGeom prst="rect">
            <a:avLst/>
          </a:prstGeom>
          <a:noFill/>
          <a:ln w="38100">
            <a:solidFill>
              <a:srgbClr val="00B0F0"/>
            </a:solidFill>
          </a:ln>
        </p:spPr>
      </p:pic>
      <p:pic>
        <p:nvPicPr>
          <p:cNvPr id="4100" name="Picture 4" descr="C:\Users\Виктория\Pictures\фото 2016\школа неделя англ яз 2016\118_2204\IMG_0573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67544" y="2348880"/>
            <a:ext cx="4392488" cy="2468716"/>
          </a:xfrm>
          <a:prstGeom prst="rect">
            <a:avLst/>
          </a:prstGeom>
          <a:noFill/>
          <a:ln w="12700">
            <a:solidFill>
              <a:srgbClr val="00B0F0"/>
            </a:solidFill>
          </a:ln>
        </p:spPr>
      </p:pic>
      <p:pic>
        <p:nvPicPr>
          <p:cNvPr id="4102" name="Picture 6" descr="C:\Users\Виктория\Pictures\фото 2016\школа неделя англ яз 2016\118_2204\IMG_0575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827584" y="4725144"/>
            <a:ext cx="3312368" cy="1861655"/>
          </a:xfrm>
          <a:prstGeom prst="rect">
            <a:avLst/>
          </a:prstGeom>
          <a:noFill/>
          <a:ln w="28575">
            <a:solidFill>
              <a:srgbClr val="7030A0"/>
            </a:solidFill>
          </a:ln>
        </p:spPr>
      </p:pic>
      <p:pic>
        <p:nvPicPr>
          <p:cNvPr id="4103" name="Picture 7" descr="C:\Users\Виктория\Pictures\фото 2016\школа неделя англ яз 2016\118_2204\IMG_0588.JP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4786827" y="3284984"/>
            <a:ext cx="4357173" cy="3267759"/>
          </a:xfrm>
          <a:prstGeom prst="rect">
            <a:avLst/>
          </a:prstGeom>
          <a:noFill/>
          <a:ln w="28575">
            <a:solidFill>
              <a:srgbClr val="FFFF00"/>
            </a:solidFill>
          </a:ln>
        </p:spPr>
      </p:pic>
    </p:spTree>
  </p:cSld>
  <p:clrMapOvr>
    <a:masterClrMapping/>
  </p:clrMapOvr>
  <p:transition spd="slow">
    <p:dissolve/>
  </p:transition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sz="3200" dirty="0" smtClean="0"/>
              <a:t>В 8 «А» классе ученики приняли участие в командной игре «Зачем я изучаю английский язык?», а также в конкурсе «Поём по-английски».</a:t>
            </a:r>
            <a:endParaRPr lang="ru-RU" sz="3200" dirty="0"/>
          </a:p>
        </p:txBody>
      </p:sp>
      <p:sp>
        <p:nvSpPr>
          <p:cNvPr id="7" name="Содержимое 6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1026" name="Picture 2" descr="C:\Users\Виктория\Pictures\фото 2016\школа неделя англ яз 2016\114_1804\IMG_0432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23528" y="1916832"/>
            <a:ext cx="4176464" cy="2347304"/>
          </a:xfrm>
          <a:prstGeom prst="rect">
            <a:avLst/>
          </a:prstGeom>
          <a:noFill/>
          <a:ln w="28575">
            <a:solidFill>
              <a:schemeClr val="tx2">
                <a:lumMod val="60000"/>
                <a:lumOff val="40000"/>
              </a:schemeClr>
            </a:solidFill>
          </a:ln>
        </p:spPr>
      </p:pic>
      <p:pic>
        <p:nvPicPr>
          <p:cNvPr id="1027" name="Picture 3" descr="C:\Users\Виктория\Pictures\фото 2016\школа неделя англ яз 2016\114_1804\IMG_0437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011144" y="1988840"/>
            <a:ext cx="3132856" cy="2349555"/>
          </a:xfrm>
          <a:prstGeom prst="rect">
            <a:avLst/>
          </a:prstGeom>
          <a:noFill/>
          <a:ln w="28575">
            <a:solidFill>
              <a:schemeClr val="accent6">
                <a:lumMod val="75000"/>
              </a:schemeClr>
            </a:solidFill>
          </a:ln>
        </p:spPr>
      </p:pic>
      <p:pic>
        <p:nvPicPr>
          <p:cNvPr id="1028" name="Picture 4" descr="C:\Users\Виктория\Pictures\фото 2016\школа неделя англ яз 2016\114_1804\IMG_0440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67544" y="3861048"/>
            <a:ext cx="3312368" cy="2484184"/>
          </a:xfrm>
          <a:prstGeom prst="rect">
            <a:avLst/>
          </a:prstGeom>
          <a:noFill/>
          <a:ln w="38100">
            <a:solidFill>
              <a:srgbClr val="C00000"/>
            </a:solidFill>
          </a:ln>
        </p:spPr>
      </p:pic>
      <p:pic>
        <p:nvPicPr>
          <p:cNvPr id="1029" name="Picture 5" descr="C:\Users\Виктория\Pictures\фото 2016\школа неделя англ яз 2016\114_1804\IMG_0438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139952" y="4086625"/>
            <a:ext cx="3695303" cy="2771375"/>
          </a:xfrm>
          <a:prstGeom prst="rect">
            <a:avLst/>
          </a:prstGeom>
          <a:noFill/>
          <a:ln w="28575">
            <a:solidFill>
              <a:srgbClr val="FFC000"/>
            </a:solidFill>
          </a:ln>
        </p:spPr>
      </p:pic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sz="3200" dirty="0" smtClean="0"/>
              <a:t>Ребята удалось найти огромное количество причин для изучения иностранного языка, английского языка в частности.</a:t>
            </a:r>
            <a:endParaRPr lang="ru-RU" sz="3200" dirty="0"/>
          </a:p>
        </p:txBody>
      </p:sp>
      <p:pic>
        <p:nvPicPr>
          <p:cNvPr id="2050" name="Picture 2" descr="C:\Users\Виктория\Pictures\фото 2016\школа неделя англ яз 2016\114_1804\IMG_0443.JPG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23528" y="1844824"/>
            <a:ext cx="2998299" cy="2248724"/>
          </a:xfrm>
          <a:prstGeom prst="rect">
            <a:avLst/>
          </a:prstGeom>
          <a:ln/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</p:pic>
      <p:pic>
        <p:nvPicPr>
          <p:cNvPr id="2051" name="Picture 3" descr="C:\Users\Виктория\Pictures\фото 2016\школа неделя англ яз 2016\114_1804\IMG_0447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520705" y="1556792"/>
            <a:ext cx="3623295" cy="2717371"/>
          </a:xfrm>
          <a:prstGeom prst="rect">
            <a:avLst/>
          </a:prstGeom>
          <a:noFill/>
          <a:ln w="28575">
            <a:solidFill>
              <a:srgbClr val="92D050"/>
            </a:solidFill>
          </a:ln>
        </p:spPr>
      </p:pic>
      <p:pic>
        <p:nvPicPr>
          <p:cNvPr id="2052" name="Picture 4" descr="C:\Users\Виктория\Pictures\фото 2016\школа неделя англ яз 2016\114_1804\IMG_0449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203848" y="2996952"/>
            <a:ext cx="2903215" cy="2177331"/>
          </a:xfrm>
          <a:prstGeom prst="rect">
            <a:avLst/>
          </a:prstGeom>
          <a:noFill/>
          <a:ln w="28575">
            <a:solidFill>
              <a:srgbClr val="00B0F0"/>
            </a:solidFill>
          </a:ln>
        </p:spPr>
      </p:pic>
      <p:pic>
        <p:nvPicPr>
          <p:cNvPr id="2053" name="Picture 5" descr="C:\Users\Виктория\Pictures\фото 2016\школа неделя англ яз 2016\114_1804\IMG_0444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67544" y="4230143"/>
            <a:ext cx="3503939" cy="2627857"/>
          </a:xfrm>
          <a:prstGeom prst="rect">
            <a:avLst/>
          </a:prstGeom>
          <a:noFill/>
          <a:ln w="28575">
            <a:solidFill>
              <a:srgbClr val="0070C0"/>
            </a:solidFill>
          </a:ln>
        </p:spPr>
      </p:pic>
      <p:pic>
        <p:nvPicPr>
          <p:cNvPr id="2054" name="Picture 6" descr="C:\Users\Виктория\Pictures\фото 2016\школа неделя англ яз 2016\114_1804\IMG_0450.JP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5783504" y="4337720"/>
            <a:ext cx="3360496" cy="2520280"/>
          </a:xfrm>
          <a:prstGeom prst="rect">
            <a:avLst/>
          </a:prstGeom>
          <a:noFill/>
          <a:ln w="28575">
            <a:solidFill>
              <a:srgbClr val="00B0F0"/>
            </a:solidFill>
          </a:ln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404664"/>
            <a:ext cx="2212848" cy="3096344"/>
          </a:xfrm>
        </p:spPr>
        <p:txBody>
          <a:bodyPr>
            <a:noAutofit/>
          </a:bodyPr>
          <a:lstStyle/>
          <a:p>
            <a:r>
              <a:rPr lang="ru-RU" sz="2800" dirty="0" smtClean="0">
                <a:solidFill>
                  <a:srgbClr val="0070C0"/>
                </a:solidFill>
              </a:rPr>
              <a:t>9»А» класс Фонетическая викторина, Викторина «Знаю ли я Австралию?»</a:t>
            </a:r>
            <a:endParaRPr lang="ru-RU" sz="2800" dirty="0">
              <a:solidFill>
                <a:srgbClr val="0070C0"/>
              </a:solidFill>
            </a:endParaRPr>
          </a:p>
        </p:txBody>
      </p:sp>
      <p:sp>
        <p:nvSpPr>
          <p:cNvPr id="3" name="Текст 2"/>
          <p:cNvSpPr>
            <a:spLocks noGrp="1"/>
          </p:cNvSpPr>
          <p:nvPr>
            <p:ph type="body" sz="half" idx="2"/>
          </p:nvPr>
        </p:nvSpPr>
        <p:spPr>
          <a:xfrm>
            <a:off x="609600" y="3429000"/>
            <a:ext cx="2209800" cy="3096343"/>
          </a:xfrm>
        </p:spPr>
        <p:txBody>
          <a:bodyPr>
            <a:normAutofit/>
          </a:bodyPr>
          <a:lstStyle/>
          <a:p>
            <a:r>
              <a:rPr lang="ru-RU" sz="2000" dirty="0" smtClean="0">
                <a:solidFill>
                  <a:srgbClr val="7030A0"/>
                </a:solidFill>
              </a:rPr>
              <a:t>   </a:t>
            </a:r>
            <a:r>
              <a:rPr lang="ru-RU" sz="2400" b="1" dirty="0" smtClean="0">
                <a:solidFill>
                  <a:srgbClr val="7030A0"/>
                </a:solidFill>
              </a:rPr>
              <a:t>Победители</a:t>
            </a:r>
          </a:p>
          <a:p>
            <a:r>
              <a:rPr lang="ru-RU" sz="2000" dirty="0" smtClean="0">
                <a:solidFill>
                  <a:srgbClr val="7030A0"/>
                </a:solidFill>
              </a:rPr>
              <a:t>Воронина Евгения</a:t>
            </a:r>
          </a:p>
          <a:p>
            <a:r>
              <a:rPr lang="ru-RU" sz="2000" dirty="0" smtClean="0">
                <a:solidFill>
                  <a:srgbClr val="7030A0"/>
                </a:solidFill>
              </a:rPr>
              <a:t>Борисов Дмитрий</a:t>
            </a:r>
          </a:p>
          <a:p>
            <a:r>
              <a:rPr lang="ru-RU" sz="2000" dirty="0" smtClean="0">
                <a:solidFill>
                  <a:srgbClr val="7030A0"/>
                </a:solidFill>
              </a:rPr>
              <a:t>Гейдаров </a:t>
            </a:r>
            <a:r>
              <a:rPr lang="ru-RU" sz="2000" dirty="0" err="1" smtClean="0">
                <a:solidFill>
                  <a:srgbClr val="7030A0"/>
                </a:solidFill>
              </a:rPr>
              <a:t>Рашад</a:t>
            </a:r>
            <a:endParaRPr lang="ru-RU" sz="2000" dirty="0" smtClean="0">
              <a:solidFill>
                <a:srgbClr val="7030A0"/>
              </a:solidFill>
            </a:endParaRPr>
          </a:p>
          <a:p>
            <a:r>
              <a:rPr lang="ru-RU" sz="2000" dirty="0" smtClean="0">
                <a:solidFill>
                  <a:srgbClr val="7030A0"/>
                </a:solidFill>
              </a:rPr>
              <a:t>Вострикова Любовь</a:t>
            </a:r>
            <a:endParaRPr lang="ru-RU" sz="2000" dirty="0">
              <a:solidFill>
                <a:srgbClr val="7030A0"/>
              </a:solidFill>
            </a:endParaRPr>
          </a:p>
        </p:txBody>
      </p:sp>
      <p:pic>
        <p:nvPicPr>
          <p:cNvPr id="6" name="Рисунок 5" descr="IMG_0549.JPG"/>
          <p:cNvPicPr>
            <a:picLocks noGrp="1" noChangeAspect="1"/>
          </p:cNvPicPr>
          <p:nvPr>
            <p:ph type="pic" idx="1"/>
          </p:nvPr>
        </p:nvPicPr>
        <p:blipFill>
          <a:blip r:embed="rId2" cstate="print"/>
          <a:srcRect l="5942" r="5942"/>
          <a:stretch>
            <a:fillRect/>
          </a:stretch>
        </p:blipFill>
        <p:spPr>
          <a:ln w="28575"/>
        </p:spPr>
      </p:pic>
      <p:pic>
        <p:nvPicPr>
          <p:cNvPr id="3074" name="Picture 2" descr="C:\Users\Виктория\Pictures\фото 2016\школа неделя англ яз 2016\117_2104\IMG_0547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131840" y="0"/>
            <a:ext cx="3816424" cy="2144950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</p:pic>
      <p:pic>
        <p:nvPicPr>
          <p:cNvPr id="3075" name="Picture 3" descr="C:\Users\Виктория\Pictures\фото 2016\школа неделя англ яз 2016\117_2104\IMG_0555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843808" y="4581128"/>
            <a:ext cx="2580311" cy="1935162"/>
          </a:xfrm>
          <a:prstGeom prst="rect">
            <a:avLst/>
          </a:prstGeom>
          <a:noFill/>
        </p:spPr>
      </p:pic>
      <p:pic>
        <p:nvPicPr>
          <p:cNvPr id="3076" name="Picture 4" descr="C:\Users\Виктория\Pictures\фото 2016\школа неделя англ яз 2016\117_2104\IMG_0548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5868144" y="4589832"/>
            <a:ext cx="3024336" cy="2268168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dissolve/>
  </p:transition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5389208"/>
          </a:xfrm>
        </p:spPr>
        <p:txBody>
          <a:bodyPr>
            <a:normAutofit fontScale="90000"/>
          </a:bodyPr>
          <a:lstStyle/>
          <a:p>
            <a:r>
              <a:rPr lang="ru-RU" sz="3600" dirty="0" smtClean="0"/>
              <a:t>   Итогом недели английского языка стало создание стенгазет, которые представили собой </a:t>
            </a:r>
            <a:r>
              <a:rPr lang="ru-RU" sz="3600" dirty="0" err="1" smtClean="0"/>
              <a:t>фотоотчёт</a:t>
            </a:r>
            <a:r>
              <a:rPr lang="ru-RU" sz="3600" dirty="0" smtClean="0"/>
              <a:t> и краткий обзор всех проведенных мероприятий в 2-9 классах.</a:t>
            </a:r>
            <a:br>
              <a:rPr lang="ru-RU" sz="3600" dirty="0" smtClean="0"/>
            </a:br>
            <a:r>
              <a:rPr lang="ru-RU" sz="3600" dirty="0" smtClean="0"/>
              <a:t>  Тематика мероприятий была познавательной, доступной и отвечала возрастным особенностям учащихся, а также уровню их языковой подготовки, что безусловно было  интересно и полезно.</a:t>
            </a:r>
            <a:r>
              <a:rPr lang="ru-RU" sz="5400" dirty="0" smtClean="0"/>
              <a:t/>
            </a:r>
            <a:br>
              <a:rPr lang="ru-RU" sz="5400" dirty="0" smtClean="0"/>
            </a:br>
            <a:endParaRPr lang="ru-RU" dirty="0"/>
          </a:p>
        </p:txBody>
      </p:sp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Поток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Поток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Поток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  <a:scene3d>
            <a:camera prst="orthographicFront" fov="0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Flow</Template>
  <TotalTime>431</TotalTime>
  <Words>385</Words>
  <Application>Microsoft Office PowerPoint</Application>
  <PresentationFormat>Экран (4:3)</PresentationFormat>
  <Paragraphs>65</Paragraphs>
  <Slides>15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15</vt:i4>
      </vt:variant>
    </vt:vector>
  </HeadingPairs>
  <TitlesOfParts>
    <vt:vector size="16" baseType="lpstr">
      <vt:lpstr>Поток</vt:lpstr>
      <vt:lpstr>Отчёт о проведении декады  АНГЛИЙСКОГО   ЯЗЫКА      </vt:lpstr>
      <vt:lpstr>Слайд 2</vt:lpstr>
      <vt:lpstr>Слайд 3</vt:lpstr>
      <vt:lpstr>Конкурс чтецов 2-3 классы</vt:lpstr>
      <vt:lpstr>3 КЛАСС СКАЗКА «Репка»</vt:lpstr>
      <vt:lpstr>4 классы конкурс «Мастер диалога»</vt:lpstr>
      <vt:lpstr>Конкурс «Мастер диалога» вызвал большой интерес у учащихся. Ребята с интересом готовились к мероприятию: учили роли, искали реквизит.</vt:lpstr>
      <vt:lpstr>5 классы ток-шоу «Мир диких животных»</vt:lpstr>
      <vt:lpstr>6 «А» класс:  Фонетическая викторина, конкурс «Диалогическая речь». </vt:lpstr>
      <vt:lpstr>Учащиеся 7 «А» класса приняли участие в ток-шоу «Что? Где? Когда?». </vt:lpstr>
      <vt:lpstr>Слайд 11</vt:lpstr>
      <vt:lpstr>В 8 «А» классе ученики приняли участие в командной игре «Зачем я изучаю английский язык?», а также в конкурсе «Поём по-английски».</vt:lpstr>
      <vt:lpstr>Ребята удалось найти огромное количество причин для изучения иностранного языка, английского языка в частности.</vt:lpstr>
      <vt:lpstr>9»А» класс Фонетическая викторина, Викторина «Знаю ли я Австралию?»</vt:lpstr>
      <vt:lpstr>   Итогом недели английского языка стало создание стенгазет, которые представили собой фотоотчёт и краткий обзор всех проведенных мероприятий в 2-9 классах.   Тематика мероприятий была познавательной, доступной и отвечала возрастным особенностям учащихся, а также уровню их языковой подготовки, что безусловно было  интересно и полезно. </vt:lpstr>
    </vt:vector>
  </TitlesOfParts>
  <Company>Krokoz™ Inc.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Константинчик</dc:creator>
  <cp:lastModifiedBy>Lenovo</cp:lastModifiedBy>
  <cp:revision>45</cp:revision>
  <dcterms:created xsi:type="dcterms:W3CDTF">2016-05-30T07:49:30Z</dcterms:created>
  <dcterms:modified xsi:type="dcterms:W3CDTF">2016-12-02T23:41:34Z</dcterms:modified>
</cp:coreProperties>
</file>